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77" r:id="rId3"/>
    <p:sldId id="279" r:id="rId4"/>
    <p:sldId id="280" r:id="rId5"/>
    <p:sldId id="258" r:id="rId6"/>
    <p:sldId id="262" r:id="rId7"/>
    <p:sldId id="269" r:id="rId8"/>
    <p:sldId id="287" r:id="rId9"/>
    <p:sldId id="288" r:id="rId10"/>
    <p:sldId id="264" r:id="rId11"/>
    <p:sldId id="274" r:id="rId12"/>
    <p:sldId id="290"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03" d="100"/>
          <a:sy n="103" d="100"/>
        </p:scale>
        <p:origin x="15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B50A0-AA65-4D71-80AB-D8CC2C80E9AB}"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367A6-2CC1-49C7-8EE3-F8794E7FCAD6}" type="slidenum">
              <a:rPr lang="en-US" smtClean="0"/>
              <a:t>‹#›</a:t>
            </a:fld>
            <a:endParaRPr lang="en-US"/>
          </a:p>
        </p:txBody>
      </p:sp>
    </p:spTree>
    <p:extLst>
      <p:ext uri="{BB962C8B-B14F-4D97-AF65-F5344CB8AC3E}">
        <p14:creationId xmlns:p14="http://schemas.microsoft.com/office/powerpoint/2010/main" val="417762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rhyman.com/blog/2010/05/20/5-steps-to-reversing-type-2-diabetes-and-insulin-resista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CC3AB-D766-47C9-A998-B68F4B2FC9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50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average American eats 152 pounds of sugar and 146 pounds of flour that converts to sugar every year. Your body pumps out more and more insulin to pull your blood sugar levels back down. You can’t burn all the sugar you eat. Inevitably, your body stores it as fat, creating </a:t>
            </a:r>
            <a:r>
              <a:rPr lang="en-US" sz="1200" u="none" strike="noStrike" kern="1200" dirty="0">
                <a:solidFill>
                  <a:schemeClr val="tx1"/>
                </a:solidFill>
                <a:effectLst/>
                <a:latin typeface="+mn-lt"/>
                <a:ea typeface="+mn-ea"/>
                <a:cs typeface="+mn-cs"/>
                <a:hlinkClick r:id="rId3"/>
              </a:rPr>
              <a:t>insulin resistance</a:t>
            </a:r>
            <a:r>
              <a:rPr lang="en-US" sz="1200" kern="1200" dirty="0">
                <a:solidFill>
                  <a:schemeClr val="tx1"/>
                </a:solidFill>
                <a:effectLst/>
                <a:latin typeface="+mn-lt"/>
                <a:ea typeface="+mn-ea"/>
                <a:cs typeface="+mn-cs"/>
              </a:rPr>
              <a:t> and overall metabolic havoc among other mayhem.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CC3AB-D766-47C9-A998-B68F4B2FC9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41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CC3AB-D766-47C9-A998-B68F4B2FC9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93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826A77-CE41-4FF8-9B2B-FE8F92EC3915}"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383162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26A77-CE41-4FF8-9B2B-FE8F92EC3915}"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282992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26A77-CE41-4FF8-9B2B-FE8F92EC3915}"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20625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26A77-CE41-4FF8-9B2B-FE8F92EC3915}"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56760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26A77-CE41-4FF8-9B2B-FE8F92EC3915}"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267938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826A77-CE41-4FF8-9B2B-FE8F92EC3915}"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6385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26A77-CE41-4FF8-9B2B-FE8F92EC3915}"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1010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26A77-CE41-4FF8-9B2B-FE8F92EC3915}"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215321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26A77-CE41-4FF8-9B2B-FE8F92EC3915}"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18823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26A77-CE41-4FF8-9B2B-FE8F92EC3915}"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194340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26A77-CE41-4FF8-9B2B-FE8F92EC3915}"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AA317-3DB0-4C24-BDE0-71B45DEE6D1C}" type="slidenum">
              <a:rPr lang="en-US" smtClean="0"/>
              <a:t>‹#›</a:t>
            </a:fld>
            <a:endParaRPr lang="en-US"/>
          </a:p>
        </p:txBody>
      </p:sp>
    </p:spTree>
    <p:extLst>
      <p:ext uri="{BB962C8B-B14F-4D97-AF65-F5344CB8AC3E}">
        <p14:creationId xmlns:p14="http://schemas.microsoft.com/office/powerpoint/2010/main" val="410020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100000">
              <a:srgbClr val="9966FF"/>
            </a:gs>
            <a:gs pos="5000">
              <a:srgbClr val="CC99FF"/>
            </a:gs>
            <a:gs pos="49000">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26A77-CE41-4FF8-9B2B-FE8F92EC3915}" type="datetimeFigureOut">
              <a:rPr lang="en-US" smtClean="0"/>
              <a:t>2/4/2021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AA317-3DB0-4C24-BDE0-71B45DEE6D1C}" type="slidenum">
              <a:rPr lang="en-US" smtClean="0"/>
              <a:t>‹#›</a:t>
            </a:fld>
            <a:endParaRPr lang="en-US"/>
          </a:p>
        </p:txBody>
      </p:sp>
    </p:spTree>
    <p:extLst>
      <p:ext uri="{BB962C8B-B14F-4D97-AF65-F5344CB8AC3E}">
        <p14:creationId xmlns:p14="http://schemas.microsoft.com/office/powerpoint/2010/main" val="1295283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nufrenc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stlmetromarket.com/" TargetMode="External"/><Relationship Id="rId7" Type="http://schemas.openxmlformats.org/officeDocument/2006/relationships/image" Target="../media/image6.png"/><Relationship Id="rId2" Type="http://schemas.openxmlformats.org/officeDocument/2006/relationships/hyperlink" Target="http://www.leannebrown.com/" TargetMode="Externa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www.drweil.com/videos-features/anti-inflammatory-diet-pyramid/dr-weils-anti-inflammatory-food-pyramid/" TargetMode="External"/><Relationship Id="rId4" Type="http://schemas.openxmlformats.org/officeDocument/2006/relationships/hyperlink" Target="http://www.earthdancefarm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drhyman.com/blog/2013/12/05/never-eat-frankenfats/" TargetMode="External"/><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drhyman.com/blog/2011/09/09/dr-hymans-omega-3-levels/" TargetMode="External"/><Relationship Id="rId4" Type="http://schemas.openxmlformats.org/officeDocument/2006/relationships/hyperlink" Target="http://drhyman.com/blog/2012/03/01/time-for-an-oil-chan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7772400" cy="1981200"/>
          </a:xfrm>
        </p:spPr>
        <p:txBody>
          <a:bodyPr>
            <a:normAutofit fontScale="90000"/>
          </a:bodyPr>
          <a:lstStyle/>
          <a:p>
            <a:br>
              <a:rPr lang="en-US" b="1" dirty="0">
                <a:solidFill>
                  <a:srgbClr val="FF33CC"/>
                </a:solidFill>
              </a:rPr>
            </a:br>
            <a:br>
              <a:rPr lang="en-US" b="1" dirty="0">
                <a:solidFill>
                  <a:srgbClr val="FF33CC"/>
                </a:solidFill>
              </a:rPr>
            </a:br>
            <a:r>
              <a:rPr lang="en-US" sz="3600" b="1" dirty="0">
                <a:solidFill>
                  <a:srgbClr val="0000FF"/>
                </a:solidFill>
              </a:rPr>
              <a:t>FOOD IS MEDICINE</a:t>
            </a:r>
            <a:br>
              <a:rPr lang="en-US" sz="3600" b="1" dirty="0">
                <a:solidFill>
                  <a:srgbClr val="0000FF"/>
                </a:solidFill>
              </a:rPr>
            </a:br>
            <a:r>
              <a:rPr lang="en-US" sz="3600" b="1" dirty="0">
                <a:solidFill>
                  <a:srgbClr val="0000FF"/>
                </a:solidFill>
              </a:rPr>
              <a:t>AN  INTRODUCTION </a:t>
            </a:r>
            <a:br>
              <a:rPr lang="en-US" sz="3600" b="1" dirty="0">
                <a:solidFill>
                  <a:srgbClr val="0000FF"/>
                </a:solidFill>
              </a:rPr>
            </a:br>
            <a:r>
              <a:rPr lang="en-US" sz="3600" b="1" dirty="0">
                <a:solidFill>
                  <a:srgbClr val="0000FF"/>
                </a:solidFill>
              </a:rPr>
              <a:t>to </a:t>
            </a:r>
            <a:br>
              <a:rPr lang="en-US" sz="3600" b="1" dirty="0">
                <a:solidFill>
                  <a:srgbClr val="0000FF"/>
                </a:solidFill>
              </a:rPr>
            </a:br>
            <a:r>
              <a:rPr lang="en-US" sz="3600" b="1" dirty="0">
                <a:solidFill>
                  <a:srgbClr val="0000FF"/>
                </a:solidFill>
              </a:rPr>
              <a:t>INTEGRATIVE NUTRITION</a:t>
            </a:r>
            <a:br>
              <a:rPr lang="en-US" dirty="0">
                <a:solidFill>
                  <a:srgbClr val="FF33CC"/>
                </a:solidFill>
              </a:rPr>
            </a:br>
            <a:endParaRPr lang="en-US" dirty="0">
              <a:solidFill>
                <a:srgbClr val="FF33CC"/>
              </a:solidFill>
            </a:endParaRPr>
          </a:p>
        </p:txBody>
      </p:sp>
      <p:sp>
        <p:nvSpPr>
          <p:cNvPr id="3" name="Subtitle 2"/>
          <p:cNvSpPr>
            <a:spLocks noGrp="1"/>
          </p:cNvSpPr>
          <p:nvPr>
            <p:ph type="subTitle" idx="1"/>
          </p:nvPr>
        </p:nvSpPr>
        <p:spPr>
          <a:xfrm>
            <a:off x="2862015" y="2667000"/>
            <a:ext cx="6400800" cy="3810000"/>
          </a:xfrm>
        </p:spPr>
        <p:txBody>
          <a:bodyPr>
            <a:normAutofit/>
          </a:bodyPr>
          <a:lstStyle/>
          <a:p>
            <a:endParaRPr lang="en-US" b="1" dirty="0">
              <a:solidFill>
                <a:srgbClr val="6600FF"/>
              </a:solidFill>
            </a:endParaRPr>
          </a:p>
          <a:p>
            <a:endParaRPr lang="en-US" b="1" dirty="0">
              <a:solidFill>
                <a:srgbClr val="6600FF"/>
              </a:solidFill>
            </a:endParaRPr>
          </a:p>
          <a:p>
            <a:endParaRPr lang="en-US" sz="2000" b="1" dirty="0">
              <a:solidFill>
                <a:srgbClr val="002060"/>
              </a:solidFill>
            </a:endParaRPr>
          </a:p>
          <a:p>
            <a:endParaRPr lang="en-US" sz="2000" b="1" dirty="0">
              <a:solidFill>
                <a:srgbClr val="002060"/>
              </a:solidFill>
            </a:endParaRPr>
          </a:p>
          <a:p>
            <a:endParaRPr lang="en-US" sz="2000" b="1" dirty="0">
              <a:solidFill>
                <a:srgbClr val="002060"/>
              </a:solidFill>
            </a:endParaRPr>
          </a:p>
          <a:p>
            <a:r>
              <a:rPr lang="en-US" sz="4000" b="1" dirty="0">
                <a:solidFill>
                  <a:srgbClr val="002060"/>
                </a:solidFill>
              </a:rPr>
              <a:t>Website</a:t>
            </a:r>
          </a:p>
          <a:p>
            <a:r>
              <a:rPr lang="en-US" sz="4000" b="1" dirty="0">
                <a:solidFill>
                  <a:srgbClr val="002060"/>
                </a:solidFill>
                <a:hlinkClick r:id="rId3"/>
              </a:rPr>
              <a:t>  www.anufrench.com</a:t>
            </a:r>
            <a:endParaRPr lang="en-US" sz="4000" b="1" dirty="0">
              <a:solidFill>
                <a:srgbClr val="002060"/>
              </a:solidFill>
            </a:endParaRPr>
          </a:p>
          <a:p>
            <a:endParaRPr lang="en-US" sz="4000" dirty="0"/>
          </a:p>
          <a:p>
            <a:endParaRPr lang="en-US" dirty="0"/>
          </a:p>
        </p:txBody>
      </p:sp>
      <p:pic>
        <p:nvPicPr>
          <p:cNvPr id="1027" name="Picture 3" descr="C:\Users\Anu\AppData\Local\Microsoft\Windows\Temporary Internet Files\Content.IE5\WLT47BTH\MC900437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4626" y="1518310"/>
            <a:ext cx="1863725" cy="1148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u\AppData\Local\Microsoft\Windows\Temporary Internet Files\Content.IE5\WLT47BTH\MC90028685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4995" y="1406855"/>
            <a:ext cx="160712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A05C6CC-2BDD-471A-9B4A-5352715CE829}"/>
              </a:ext>
            </a:extLst>
          </p:cNvPr>
          <p:cNvPicPr>
            <a:picLocks noChangeAspect="1"/>
          </p:cNvPicPr>
          <p:nvPr/>
        </p:nvPicPr>
        <p:blipFill>
          <a:blip r:embed="rId6"/>
          <a:stretch>
            <a:fillRect/>
          </a:stretch>
        </p:blipFill>
        <p:spPr>
          <a:xfrm>
            <a:off x="2971523" y="3367976"/>
            <a:ext cx="6401355" cy="1493649"/>
          </a:xfrm>
          <a:prstGeom prst="rect">
            <a:avLst/>
          </a:prstGeom>
        </p:spPr>
      </p:pic>
      <p:sp>
        <p:nvSpPr>
          <p:cNvPr id="5" name="Rectangle 4">
            <a:extLst>
              <a:ext uri="{FF2B5EF4-FFF2-40B4-BE49-F238E27FC236}">
                <a16:creationId xmlns:a16="http://schemas.microsoft.com/office/drawing/2014/main" id="{19DCBD66-0F8B-47F1-AD0C-EB10C50A1130}"/>
              </a:ext>
            </a:extLst>
          </p:cNvPr>
          <p:cNvSpPr/>
          <p:nvPr/>
        </p:nvSpPr>
        <p:spPr>
          <a:xfrm>
            <a:off x="159439" y="6502442"/>
            <a:ext cx="2220480" cy="253916"/>
          </a:xfrm>
          <a:prstGeom prst="rect">
            <a:avLst/>
          </a:prstGeom>
        </p:spPr>
        <p:txBody>
          <a:bodyPr wrap="none">
            <a:spAutoFit/>
          </a:bodyPr>
          <a:lstStyle/>
          <a:p>
            <a:r>
              <a:rPr lang="en-US" sz="1050" dirty="0">
                <a:solidFill>
                  <a:prstClr val="black"/>
                </a:solidFill>
                <a:latin typeface="Calibri"/>
              </a:rPr>
              <a:t>© A New Wellness by Dr. Anu French</a:t>
            </a:r>
          </a:p>
        </p:txBody>
      </p:sp>
    </p:spTree>
    <p:extLst>
      <p:ext uri="{BB962C8B-B14F-4D97-AF65-F5344CB8AC3E}">
        <p14:creationId xmlns:p14="http://schemas.microsoft.com/office/powerpoint/2010/main" val="401557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852"/>
            <a:ext cx="7848600" cy="638452"/>
          </a:xfrm>
        </p:spPr>
        <p:txBody>
          <a:bodyPr>
            <a:normAutofit fontScale="90000"/>
          </a:bodyPr>
          <a:lstStyle/>
          <a:p>
            <a:r>
              <a:rPr lang="en-US" b="1" dirty="0">
                <a:solidFill>
                  <a:srgbClr val="002060"/>
                </a:solidFill>
              </a:rPr>
              <a:t>Supplements</a:t>
            </a:r>
          </a:p>
        </p:txBody>
      </p:sp>
      <p:sp>
        <p:nvSpPr>
          <p:cNvPr id="3" name="Content Placeholder 2"/>
          <p:cNvSpPr>
            <a:spLocks noGrp="1"/>
          </p:cNvSpPr>
          <p:nvPr>
            <p:ph idx="1"/>
          </p:nvPr>
        </p:nvSpPr>
        <p:spPr>
          <a:xfrm>
            <a:off x="1524000" y="609600"/>
            <a:ext cx="9067800" cy="6096000"/>
          </a:xfrm>
        </p:spPr>
        <p:txBody>
          <a:bodyPr>
            <a:normAutofit fontScale="92500" lnSpcReduction="10000"/>
          </a:bodyPr>
          <a:lstStyle/>
          <a:p>
            <a:pPr marL="0" indent="0">
              <a:buNone/>
            </a:pPr>
            <a:r>
              <a:rPr lang="en-US" sz="2400" b="1" dirty="0"/>
              <a:t>Why: </a:t>
            </a:r>
            <a:r>
              <a:rPr lang="en-US" sz="2400" b="1" dirty="0">
                <a:solidFill>
                  <a:srgbClr val="0000FF"/>
                </a:solidFill>
              </a:rPr>
              <a:t>Supplements help fill any gaps in your diet when you are unable to get your daily requirement of micronutrients</a:t>
            </a:r>
            <a:r>
              <a:rPr lang="en-US" sz="2400" dirty="0"/>
              <a:t>.  </a:t>
            </a:r>
          </a:p>
          <a:p>
            <a:pPr marL="0" indent="0">
              <a:buNone/>
            </a:pPr>
            <a:r>
              <a:rPr lang="en-US" sz="2400" b="1" dirty="0">
                <a:solidFill>
                  <a:srgbClr val="0000FF"/>
                </a:solidFill>
              </a:rPr>
              <a:t>Whole foods are always the best source.</a:t>
            </a:r>
          </a:p>
          <a:p>
            <a:r>
              <a:rPr lang="en-US" sz="1800" b="1" dirty="0">
                <a:solidFill>
                  <a:srgbClr val="6600CC"/>
                </a:solidFill>
              </a:rPr>
              <a:t>High quality </a:t>
            </a:r>
            <a:r>
              <a:rPr lang="en-US" sz="1800" b="1" u="heavy" dirty="0">
                <a:solidFill>
                  <a:srgbClr val="6600CC"/>
                </a:solidFill>
              </a:rPr>
              <a:t>Multivitamin/multimineral</a:t>
            </a:r>
            <a:r>
              <a:rPr lang="en-US" sz="1800" b="1" dirty="0">
                <a:solidFill>
                  <a:srgbClr val="6600CC"/>
                </a:solidFill>
              </a:rPr>
              <a:t> that includes key antioxidants  </a:t>
            </a:r>
            <a:r>
              <a:rPr lang="en-US" sz="1800" b="1" dirty="0" err="1">
                <a:solidFill>
                  <a:srgbClr val="6600CC"/>
                </a:solidFill>
              </a:rPr>
              <a:t>SmartyPants</a:t>
            </a:r>
            <a:r>
              <a:rPr lang="en-US" sz="1800" b="1" dirty="0">
                <a:solidFill>
                  <a:srgbClr val="6600CC"/>
                </a:solidFill>
              </a:rPr>
              <a:t>, Renzo </a:t>
            </a:r>
          </a:p>
          <a:p>
            <a:r>
              <a:rPr lang="en-US" sz="1800" b="1" u="heavy" dirty="0">
                <a:solidFill>
                  <a:srgbClr val="6600CC"/>
                </a:solidFill>
              </a:rPr>
              <a:t>Omega 3 fatty acids   </a:t>
            </a:r>
            <a:r>
              <a:rPr lang="en-US" sz="1800" b="1" dirty="0">
                <a:solidFill>
                  <a:srgbClr val="6600CC"/>
                </a:solidFill>
              </a:rPr>
              <a:t>A molecularly distilled mercury free fish oil or flaxseed oil providing both EPA and DHA in a dose of 1-2 grams per day : essential for brain eye and nervous system development, helping focus attention  they are also beneficial for cardiac and mental health.  Nordic Naturals</a:t>
            </a:r>
          </a:p>
          <a:p>
            <a:r>
              <a:rPr lang="en-US" sz="1800" b="1" u="heavy" dirty="0">
                <a:solidFill>
                  <a:srgbClr val="6600CC"/>
                </a:solidFill>
              </a:rPr>
              <a:t>Vitamin D 3  </a:t>
            </a:r>
            <a:r>
              <a:rPr lang="en-US" sz="1800" b="1" dirty="0">
                <a:solidFill>
                  <a:srgbClr val="6600CC"/>
                </a:solidFill>
              </a:rPr>
              <a:t>: This is not only important for our bones and teeth but supports your  immunity, mental and lung health. Sunlight and diet are sometimes not an adequate source and supplements of about 1000- 2000 </a:t>
            </a:r>
            <a:r>
              <a:rPr lang="en-US" sz="1800" b="1" dirty="0" err="1">
                <a:solidFill>
                  <a:srgbClr val="6600CC"/>
                </a:solidFill>
              </a:rPr>
              <a:t>iu</a:t>
            </a:r>
            <a:r>
              <a:rPr lang="en-US" sz="1800" b="1" dirty="0">
                <a:solidFill>
                  <a:srgbClr val="6600CC"/>
                </a:solidFill>
              </a:rPr>
              <a:t> are needed daily. </a:t>
            </a:r>
            <a:r>
              <a:rPr lang="en-US" sz="1800" b="1" dirty="0" err="1">
                <a:solidFill>
                  <a:srgbClr val="6600CC"/>
                </a:solidFill>
              </a:rPr>
              <a:t>Carlsons</a:t>
            </a:r>
            <a:endParaRPr lang="en-US" sz="1800" b="1" dirty="0">
              <a:solidFill>
                <a:srgbClr val="6600CC"/>
              </a:solidFill>
            </a:endParaRPr>
          </a:p>
          <a:p>
            <a:r>
              <a:rPr lang="en-US" sz="1800" b="1" u="heavy" dirty="0">
                <a:solidFill>
                  <a:srgbClr val="6600CC"/>
                </a:solidFill>
              </a:rPr>
              <a:t>Probiotics</a:t>
            </a:r>
            <a:r>
              <a:rPr lang="en-US" sz="1800" b="1" dirty="0">
                <a:solidFill>
                  <a:srgbClr val="6600CC"/>
                </a:solidFill>
              </a:rPr>
              <a:t> taken daily are the ‘good bacteria’ that help balance the health of your gut; this prevents food allergies, indigestion, stomach viruses, and bowel irregularities and supports immune function and mental health. Culturelle 5-10 billion CFU’s a day</a:t>
            </a:r>
          </a:p>
          <a:p>
            <a:r>
              <a:rPr lang="en-US" sz="1800" b="1" u="sng" dirty="0">
                <a:solidFill>
                  <a:srgbClr val="6600CC"/>
                </a:solidFill>
              </a:rPr>
              <a:t>Magnesium</a:t>
            </a:r>
            <a:r>
              <a:rPr lang="en-US" sz="1800" b="1" dirty="0">
                <a:solidFill>
                  <a:srgbClr val="6600CC"/>
                </a:solidFill>
              </a:rPr>
              <a:t> deficiency in almost 80% of US residents,  is a cofactor in more than 300 enzyme systems that regulate diverse biochemical reactions in the body, including protein synthesis, muscle and nerve function, blood glucose control, and blood pressure regulation. </a:t>
            </a:r>
            <a:r>
              <a:rPr lang="en-US" sz="1800" b="1" dirty="0" err="1">
                <a:solidFill>
                  <a:srgbClr val="6600CC"/>
                </a:solidFill>
              </a:rPr>
              <a:t>NatureCalm</a:t>
            </a:r>
            <a:br>
              <a:rPr lang="en-US" sz="1800" b="1" dirty="0">
                <a:solidFill>
                  <a:srgbClr val="6600CC"/>
                </a:solidFill>
              </a:rPr>
            </a:br>
            <a:endParaRPr lang="en-US" sz="1800" b="1" dirty="0">
              <a:solidFill>
                <a:srgbClr val="6600CC"/>
              </a:solidFill>
            </a:endParaRPr>
          </a:p>
          <a:p>
            <a:pPr marL="0" indent="0">
              <a:buNone/>
            </a:pPr>
            <a:r>
              <a:rPr lang="en-US" sz="1400" b="1" dirty="0">
                <a:solidFill>
                  <a:srgbClr val="0000FF"/>
                </a:solidFill>
              </a:rPr>
              <a:t>To check how good your supplements are</a:t>
            </a:r>
          </a:p>
          <a:p>
            <a:pPr marL="0" indent="0">
              <a:buNone/>
            </a:pPr>
            <a:r>
              <a:rPr lang="en-US" sz="1400" b="1" dirty="0">
                <a:solidFill>
                  <a:srgbClr val="0000FF"/>
                </a:solidFill>
              </a:rPr>
              <a:t>https://www.consumerlab.com/</a:t>
            </a:r>
          </a:p>
          <a:p>
            <a:pPr marL="0" indent="0">
              <a:buNone/>
            </a:pPr>
            <a:r>
              <a:rPr lang="en-US" sz="1400" b="1" dirty="0">
                <a:solidFill>
                  <a:srgbClr val="0000FF"/>
                </a:solidFill>
              </a:rPr>
              <a:t>To learn more about supplements </a:t>
            </a:r>
          </a:p>
          <a:p>
            <a:pPr marL="0" indent="0">
              <a:buNone/>
            </a:pPr>
            <a:r>
              <a:rPr lang="en-US" sz="1400" b="1" dirty="0">
                <a:solidFill>
                  <a:srgbClr val="0000FF"/>
                </a:solidFill>
              </a:rPr>
              <a:t>www.drweilvitaminadvisor.com</a:t>
            </a:r>
          </a:p>
        </p:txBody>
      </p:sp>
      <p:pic>
        <p:nvPicPr>
          <p:cNvPr id="2050" name="Picture 2" descr="C:\Users\Anu\AppData\Local\Microsoft\Windows\Temporary Internet Files\Content.IE5\8J1A014M\MP9003373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562600"/>
            <a:ext cx="838200" cy="11750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1FD7D80-3FEB-40F0-8D7A-ACD2357104C8}"/>
              </a:ext>
            </a:extLst>
          </p:cNvPr>
          <p:cNvPicPr>
            <a:picLocks noChangeAspect="1"/>
          </p:cNvPicPr>
          <p:nvPr/>
        </p:nvPicPr>
        <p:blipFill>
          <a:blip r:embed="rId4"/>
          <a:stretch>
            <a:fillRect/>
          </a:stretch>
        </p:blipFill>
        <p:spPr>
          <a:xfrm>
            <a:off x="246481" y="6451109"/>
            <a:ext cx="2219136" cy="286537"/>
          </a:xfrm>
          <a:prstGeom prst="rect">
            <a:avLst/>
          </a:prstGeom>
        </p:spPr>
      </p:pic>
    </p:spTree>
    <p:extLst>
      <p:ext uri="{BB962C8B-B14F-4D97-AF65-F5344CB8AC3E}">
        <p14:creationId xmlns:p14="http://schemas.microsoft.com/office/powerpoint/2010/main" val="61369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334962"/>
          </a:xfrm>
        </p:spPr>
        <p:txBody>
          <a:bodyPr>
            <a:noAutofit/>
          </a:bodyPr>
          <a:lstStyle/>
          <a:p>
            <a:r>
              <a:rPr lang="en-US" sz="2800" b="1" dirty="0">
                <a:solidFill>
                  <a:srgbClr val="0000FF"/>
                </a:solidFill>
              </a:rPr>
              <a:t>MINDLESS EATING</a:t>
            </a:r>
          </a:p>
        </p:txBody>
      </p:sp>
      <p:sp>
        <p:nvSpPr>
          <p:cNvPr id="3" name="Content Placeholder 2"/>
          <p:cNvSpPr>
            <a:spLocks noGrp="1"/>
          </p:cNvSpPr>
          <p:nvPr>
            <p:ph idx="1"/>
          </p:nvPr>
        </p:nvSpPr>
        <p:spPr>
          <a:xfrm>
            <a:off x="1981200" y="457200"/>
            <a:ext cx="8229600" cy="6400800"/>
          </a:xfrm>
        </p:spPr>
        <p:txBody>
          <a:bodyPr>
            <a:normAutofit fontScale="40000" lnSpcReduction="20000"/>
          </a:bodyPr>
          <a:lstStyle/>
          <a:p>
            <a:pPr marL="0" indent="0" algn="r">
              <a:buNone/>
            </a:pPr>
            <a:r>
              <a:rPr lang="en-US" sz="4000" b="1" dirty="0">
                <a:solidFill>
                  <a:srgbClr val="6600CC"/>
                </a:solidFill>
              </a:rPr>
              <a:t>Do these habits sound familiar?</a:t>
            </a:r>
          </a:p>
          <a:p>
            <a:pPr algn="r"/>
            <a:r>
              <a:rPr lang="en-US" sz="4000" b="1" dirty="0">
                <a:solidFill>
                  <a:srgbClr val="6600CC"/>
                </a:solidFill>
              </a:rPr>
              <a:t>Eating until you are too full and then feeling guilty</a:t>
            </a:r>
          </a:p>
          <a:p>
            <a:pPr algn="r"/>
            <a:r>
              <a:rPr lang="en-US" sz="4000" b="1" dirty="0">
                <a:solidFill>
                  <a:srgbClr val="6600CC"/>
                </a:solidFill>
              </a:rPr>
              <a:t>Emotional eating – eating when you are bored, stressed or anxious rather than hungry</a:t>
            </a:r>
          </a:p>
          <a:p>
            <a:pPr algn="r"/>
            <a:r>
              <a:rPr lang="en-US" sz="4000" b="1" dirty="0">
                <a:solidFill>
                  <a:srgbClr val="6600CC"/>
                </a:solidFill>
              </a:rPr>
              <a:t>Grazing on food without really tasting it</a:t>
            </a:r>
          </a:p>
          <a:p>
            <a:pPr algn="r"/>
            <a:r>
              <a:rPr lang="en-US" sz="4000" b="1" dirty="0">
                <a:solidFill>
                  <a:srgbClr val="6600CC"/>
                </a:solidFill>
              </a:rPr>
              <a:t>Mindlessly munching on snacks while zoned out in front of the TV or a tablet</a:t>
            </a:r>
          </a:p>
          <a:p>
            <a:pPr algn="r"/>
            <a:r>
              <a:rPr lang="en-US" sz="4000" b="1" dirty="0">
                <a:solidFill>
                  <a:srgbClr val="6600CC"/>
                </a:solidFill>
              </a:rPr>
              <a:t>Eating a meal at the same time each day whether you are hungry or not</a:t>
            </a:r>
          </a:p>
          <a:p>
            <a:pPr algn="r"/>
            <a:r>
              <a:rPr lang="en-US" sz="4000" b="1" dirty="0">
                <a:solidFill>
                  <a:srgbClr val="6600CC"/>
                </a:solidFill>
              </a:rPr>
              <a:t>Skipping meals, not paying attention to your hunger signals</a:t>
            </a:r>
          </a:p>
          <a:p>
            <a:pPr algn="ctr"/>
            <a:endParaRPr lang="en-US" sz="4500" b="1" dirty="0">
              <a:solidFill>
                <a:srgbClr val="6600CC"/>
              </a:solidFill>
            </a:endParaRPr>
          </a:p>
          <a:p>
            <a:pPr marL="0" indent="0" algn="ctr">
              <a:buNone/>
            </a:pPr>
            <a:r>
              <a:rPr lang="en-US" sz="7000" b="1" dirty="0">
                <a:solidFill>
                  <a:srgbClr val="0000FF"/>
                </a:solidFill>
              </a:rPr>
              <a:t> MINDFUL EATING</a:t>
            </a:r>
          </a:p>
          <a:p>
            <a:pPr marL="0" indent="0">
              <a:buNone/>
            </a:pPr>
            <a:br>
              <a:rPr lang="en-US" sz="3500" b="1" dirty="0">
                <a:solidFill>
                  <a:srgbClr val="0000FF"/>
                </a:solidFill>
              </a:rPr>
            </a:br>
            <a:r>
              <a:rPr lang="en-US" sz="3500" b="1" dirty="0">
                <a:solidFill>
                  <a:srgbClr val="0000FF"/>
                </a:solidFill>
              </a:rPr>
              <a:t>1. Get Focused.  Turn off the television or radio, put away the magazine, and clear the table of clutter. </a:t>
            </a:r>
            <a:br>
              <a:rPr lang="en-US" sz="3500" b="1" dirty="0">
                <a:solidFill>
                  <a:srgbClr val="0000FF"/>
                </a:solidFill>
              </a:rPr>
            </a:br>
            <a:br>
              <a:rPr lang="en-US" sz="3500" b="1" dirty="0">
                <a:solidFill>
                  <a:srgbClr val="0000FF"/>
                </a:solidFill>
              </a:rPr>
            </a:br>
            <a:r>
              <a:rPr lang="en-US" sz="3500" b="1" dirty="0">
                <a:solidFill>
                  <a:srgbClr val="0000FF"/>
                </a:solidFill>
              </a:rPr>
              <a:t>2. Slowdown. Make it your intention to be a slow eater…Simply pay attention.</a:t>
            </a:r>
            <a:br>
              <a:rPr lang="en-US" sz="3500" b="1" dirty="0">
                <a:solidFill>
                  <a:srgbClr val="0000FF"/>
                </a:solidFill>
              </a:rPr>
            </a:br>
            <a:br>
              <a:rPr lang="en-US" sz="3500" b="1" dirty="0">
                <a:solidFill>
                  <a:srgbClr val="0000FF"/>
                </a:solidFill>
              </a:rPr>
            </a:br>
            <a:r>
              <a:rPr lang="en-US" sz="3500" b="1" dirty="0">
                <a:solidFill>
                  <a:srgbClr val="0000FF"/>
                </a:solidFill>
              </a:rPr>
              <a:t>3. Breathe Deep. Take five to 10 long, slow breaths at the start of each meal to center and focus</a:t>
            </a:r>
            <a:br>
              <a:rPr lang="en-US" sz="3500" b="1" dirty="0">
                <a:solidFill>
                  <a:srgbClr val="0000FF"/>
                </a:solidFill>
              </a:rPr>
            </a:br>
            <a:endParaRPr lang="en-US" sz="3500" b="1" dirty="0">
              <a:solidFill>
                <a:srgbClr val="0000FF"/>
              </a:solidFill>
            </a:endParaRPr>
          </a:p>
          <a:p>
            <a:pPr marL="0" indent="0">
              <a:buNone/>
            </a:pPr>
            <a:r>
              <a:rPr lang="en-US" sz="3500" b="1" dirty="0">
                <a:solidFill>
                  <a:srgbClr val="0000FF"/>
                </a:solidFill>
              </a:rPr>
              <a:t>4. Bless The moment. Offering gratitude for your meal can also serve as a reminder of the network of people and natural forces that connects and sustains us.</a:t>
            </a:r>
            <a:br>
              <a:rPr lang="en-US" sz="3500" b="1" dirty="0">
                <a:solidFill>
                  <a:srgbClr val="0000FF"/>
                </a:solidFill>
              </a:rPr>
            </a:br>
            <a:br>
              <a:rPr lang="en-US" sz="3500" b="1" dirty="0">
                <a:solidFill>
                  <a:srgbClr val="0000FF"/>
                </a:solidFill>
              </a:rPr>
            </a:br>
            <a:r>
              <a:rPr lang="en-US" sz="3500" b="1" dirty="0">
                <a:solidFill>
                  <a:srgbClr val="0000FF"/>
                </a:solidFill>
              </a:rPr>
              <a:t>5. Use All Your Senses. Notice the appearance, texture, and aroma of food before you even put it in your mouth. Then taste it, feeling it on your tongue and against your teeth as you chew, and pay attention to every nuance.</a:t>
            </a:r>
            <a:br>
              <a:rPr lang="en-US" sz="3500" b="1" dirty="0">
                <a:solidFill>
                  <a:srgbClr val="0000FF"/>
                </a:solidFill>
              </a:rPr>
            </a:br>
            <a:br>
              <a:rPr lang="en-US" sz="3500" b="1" dirty="0">
                <a:solidFill>
                  <a:srgbClr val="0000FF"/>
                </a:solidFill>
              </a:rPr>
            </a:br>
            <a:r>
              <a:rPr lang="en-US" sz="3500" b="1" dirty="0">
                <a:solidFill>
                  <a:srgbClr val="0000FF"/>
                </a:solidFill>
              </a:rPr>
              <a:t>6. Notice Everything. : How are you holding your fork? What music or conversation can you hear in the background? Is the food triggering any memories or emotions?</a:t>
            </a:r>
            <a:br>
              <a:rPr lang="en-US" sz="3500" b="1" dirty="0">
                <a:solidFill>
                  <a:srgbClr val="0000FF"/>
                </a:solidFill>
              </a:rPr>
            </a:br>
            <a:br>
              <a:rPr lang="en-US" sz="3500" b="1" dirty="0">
                <a:solidFill>
                  <a:srgbClr val="0000FF"/>
                </a:solidFill>
              </a:rPr>
            </a:br>
            <a:r>
              <a:rPr lang="en-US" sz="3500" b="1" dirty="0">
                <a:solidFill>
                  <a:srgbClr val="0000FF"/>
                </a:solidFill>
              </a:rPr>
              <a:t>7. Expand Your Horizons. . Try eating with chopsticks, testing new recipes or restaurants, or discovering exotic foods and spices at ethnic groceries</a:t>
            </a:r>
          </a:p>
          <a:p>
            <a:pPr marL="0" indent="0" algn="ctr">
              <a:buNone/>
            </a:pPr>
            <a:endParaRPr lang="en-US" sz="3500" b="1" dirty="0">
              <a:solidFill>
                <a:srgbClr val="0000FF"/>
              </a:solidFill>
            </a:endParaRPr>
          </a:p>
        </p:txBody>
      </p:sp>
      <p:pic>
        <p:nvPicPr>
          <p:cNvPr id="4099" name="Picture 3" descr="C:\Users\Anu\AppData\Local\Microsoft\Windows\Temporary Internet Files\Content.IE5\21BWZ02T\dglxasset[2].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742204"/>
            <a:ext cx="1634428" cy="1205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2762577-0508-4296-A211-0B859ACA5F71}"/>
              </a:ext>
            </a:extLst>
          </p:cNvPr>
          <p:cNvPicPr>
            <a:picLocks noChangeAspect="1"/>
          </p:cNvPicPr>
          <p:nvPr/>
        </p:nvPicPr>
        <p:blipFill>
          <a:blip r:embed="rId3"/>
          <a:stretch>
            <a:fillRect/>
          </a:stretch>
        </p:blipFill>
        <p:spPr>
          <a:xfrm>
            <a:off x="9670399" y="6571463"/>
            <a:ext cx="2219136" cy="286537"/>
          </a:xfrm>
          <a:prstGeom prst="rect">
            <a:avLst/>
          </a:prstGeom>
        </p:spPr>
      </p:pic>
    </p:spTree>
    <p:extLst>
      <p:ext uri="{BB962C8B-B14F-4D97-AF65-F5344CB8AC3E}">
        <p14:creationId xmlns:p14="http://schemas.microsoft.com/office/powerpoint/2010/main" val="356833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7772400" cy="761999"/>
          </a:xfrm>
        </p:spPr>
        <p:txBody>
          <a:bodyPr>
            <a:normAutofit/>
          </a:bodyPr>
          <a:lstStyle/>
          <a:p>
            <a:r>
              <a:rPr lang="en-US" sz="3200" b="1" dirty="0" err="1">
                <a:solidFill>
                  <a:srgbClr val="0000FF"/>
                </a:solidFill>
              </a:rPr>
              <a:t>Obesogens</a:t>
            </a:r>
            <a:endParaRPr lang="en-US" sz="3200" b="1" dirty="0">
              <a:solidFill>
                <a:srgbClr val="0000FF"/>
              </a:solidFill>
            </a:endParaRPr>
          </a:p>
        </p:txBody>
      </p:sp>
      <p:sp>
        <p:nvSpPr>
          <p:cNvPr id="3" name="Subtitle 2"/>
          <p:cNvSpPr>
            <a:spLocks noGrp="1"/>
          </p:cNvSpPr>
          <p:nvPr>
            <p:ph type="subTitle" idx="1"/>
          </p:nvPr>
        </p:nvSpPr>
        <p:spPr>
          <a:xfrm>
            <a:off x="2057400" y="544614"/>
            <a:ext cx="8305800" cy="5638800"/>
          </a:xfrm>
        </p:spPr>
        <p:txBody>
          <a:bodyPr>
            <a:normAutofit fontScale="25000" lnSpcReduction="20000"/>
          </a:bodyPr>
          <a:lstStyle/>
          <a:p>
            <a:endParaRPr lang="en-US" sz="1400" b="1" dirty="0"/>
          </a:p>
          <a:p>
            <a:r>
              <a:rPr lang="en-US" sz="6400" b="1" dirty="0">
                <a:solidFill>
                  <a:srgbClr val="6600FF"/>
                </a:solidFill>
              </a:rPr>
              <a:t>By mimicking the actions of naturally occurring hormones </a:t>
            </a:r>
          </a:p>
          <a:p>
            <a:r>
              <a:rPr lang="en-US" sz="6400" b="1" dirty="0">
                <a:solidFill>
                  <a:srgbClr val="6600FF"/>
                </a:solidFill>
              </a:rPr>
              <a:t>in our bodies or preventing the hormones we produce from acting correctly, endocrine disruptors can:</a:t>
            </a:r>
          </a:p>
          <a:p>
            <a:r>
              <a:rPr lang="en-US" sz="6400" b="1" dirty="0">
                <a:solidFill>
                  <a:srgbClr val="6600FF"/>
                </a:solidFill>
              </a:rPr>
              <a:t>Encourage the body to store fat and re-program cells to become fat cells.</a:t>
            </a:r>
          </a:p>
          <a:p>
            <a:r>
              <a:rPr lang="en-US" sz="6400" b="1" dirty="0">
                <a:solidFill>
                  <a:srgbClr val="6600FF"/>
                </a:solidFill>
              </a:rPr>
              <a:t>Prompt the liver to become insulin resistant, which makes the pancreas pump out more insulin that turns energy into fat all over the body.</a:t>
            </a:r>
          </a:p>
          <a:p>
            <a:r>
              <a:rPr lang="en-US" sz="6400" b="1" dirty="0">
                <a:solidFill>
                  <a:srgbClr val="6600FF"/>
                </a:solidFill>
              </a:rPr>
              <a:t>Prevent leptin (a hormone that reduces appetite) from being released from your fat cells to tell your body you are full.</a:t>
            </a:r>
          </a:p>
          <a:p>
            <a:endParaRPr lang="en-US" sz="6400" b="1" dirty="0">
              <a:solidFill>
                <a:srgbClr val="6600FF"/>
              </a:solidFill>
            </a:endParaRPr>
          </a:p>
          <a:p>
            <a:r>
              <a:rPr lang="en-US" sz="6400" b="1" dirty="0">
                <a:solidFill>
                  <a:srgbClr val="0000FF"/>
                </a:solidFill>
              </a:rPr>
              <a:t>How to avoid </a:t>
            </a:r>
            <a:r>
              <a:rPr lang="en-US" sz="6400" b="1" dirty="0" err="1">
                <a:solidFill>
                  <a:srgbClr val="0000FF"/>
                </a:solidFill>
              </a:rPr>
              <a:t>obesogens</a:t>
            </a:r>
            <a:r>
              <a:rPr lang="en-US" sz="6400" b="1" dirty="0">
                <a:solidFill>
                  <a:srgbClr val="0000FF"/>
                </a:solidFill>
              </a:rPr>
              <a:t>:</a:t>
            </a:r>
          </a:p>
          <a:p>
            <a:r>
              <a:rPr lang="en-US" sz="6400" b="1" dirty="0">
                <a:solidFill>
                  <a:srgbClr val="0000FF"/>
                </a:solidFill>
              </a:rPr>
              <a:t>Buy wild fish (such as salmon, which is packed with heart-healthy omega-3 fatty acids) and meat products that are hormone- and antibiotic free.</a:t>
            </a:r>
          </a:p>
          <a:p>
            <a:r>
              <a:rPr lang="en-US" sz="6400" b="1" dirty="0">
                <a:solidFill>
                  <a:srgbClr val="0000FF"/>
                </a:solidFill>
              </a:rPr>
              <a:t>Install a granular activated carbon filter on your faucet to filter out chemicals.</a:t>
            </a:r>
          </a:p>
          <a:p>
            <a:r>
              <a:rPr lang="en-US" sz="6400" b="1" dirty="0">
                <a:solidFill>
                  <a:srgbClr val="0000FF"/>
                </a:solidFill>
              </a:rPr>
              <a:t>Use aluminum water bottles or those that are BPA-free.</a:t>
            </a:r>
          </a:p>
          <a:p>
            <a:r>
              <a:rPr lang="en-US" sz="6400" b="1" dirty="0">
                <a:solidFill>
                  <a:srgbClr val="0000FF"/>
                </a:solidFill>
              </a:rPr>
              <a:t>Steer clear of plastics with the number 3 or 7 on the bottom, which may leach BPA. Instead look for the numbers 1, 2, 4, 5, and 6, which are unlikely to contain BPA.</a:t>
            </a:r>
          </a:p>
          <a:p>
            <a:r>
              <a:rPr lang="en-US" sz="6400" b="1" dirty="0">
                <a:solidFill>
                  <a:srgbClr val="0000FF"/>
                </a:solidFill>
              </a:rPr>
              <a:t>Keep water bottles cool (warm temperatures increase BPA leaching) and never microwave plastic.</a:t>
            </a:r>
          </a:p>
          <a:p>
            <a:r>
              <a:rPr lang="en-US" sz="6400" b="1" dirty="0">
                <a:solidFill>
                  <a:srgbClr val="0000FF"/>
                </a:solidFill>
              </a:rPr>
              <a:t>Eat fewer canned foods. Opt for frozen or fresh instead. Tuna can be found in pouches that do not contain BPA.</a:t>
            </a:r>
          </a:p>
          <a:p>
            <a:r>
              <a:rPr lang="en-US" sz="6400" b="1" dirty="0">
                <a:solidFill>
                  <a:srgbClr val="0000FF"/>
                </a:solidFill>
              </a:rPr>
              <a:t>Get rid of your non-stick pans if possible. Try Ceramic. If you must use a Teflon pan, never use a metal implement on it that can scratch the surface and release the chemicals inside, and throw away any scratched non-stick pans.</a:t>
            </a:r>
          </a:p>
          <a:p>
            <a:r>
              <a:rPr lang="en-US" sz="6400" b="1" dirty="0">
                <a:solidFill>
                  <a:srgbClr val="0000FF"/>
                </a:solidFill>
              </a:rPr>
              <a:t>Buy meats straight from the butcher counter (instead of pre-packaged) and ask that they wrap them in brown paper.</a:t>
            </a:r>
          </a:p>
          <a:p>
            <a:r>
              <a:rPr lang="en-US" sz="6400" b="1" dirty="0">
                <a:solidFill>
                  <a:srgbClr val="0000FF"/>
                </a:solidFill>
              </a:rPr>
              <a:t>Skip the air fresheners, open the windows, and try a vase of dried lavender instead.</a:t>
            </a:r>
          </a:p>
          <a:p>
            <a:endParaRPr lang="en-US" sz="6400" dirty="0">
              <a:solidFill>
                <a:srgbClr val="0000FF"/>
              </a:solidFill>
            </a:endParaRPr>
          </a:p>
          <a:p>
            <a:endParaRPr lang="en-US" sz="6400" dirty="0">
              <a:solidFill>
                <a:srgbClr val="0000FF"/>
              </a:solidFill>
            </a:endParaRPr>
          </a:p>
          <a:p>
            <a:endParaRPr lang="en-US" sz="6400" dirty="0">
              <a:solidFill>
                <a:srgbClr val="0000FF"/>
              </a:solidFill>
            </a:endParaRPr>
          </a:p>
          <a:p>
            <a:endParaRPr lang="en-US" sz="6400" dirty="0">
              <a:solidFill>
                <a:srgbClr val="0000FF"/>
              </a:solidFill>
            </a:endParaRPr>
          </a:p>
          <a:p>
            <a:endParaRPr lang="en-US" sz="6400" dirty="0">
              <a:solidFill>
                <a:srgbClr val="0000FF"/>
              </a:solidFill>
            </a:endParaRPr>
          </a:p>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r>
              <a:rPr lang="en-US" sz="6400" b="1" dirty="0">
                <a:solidFill>
                  <a:srgbClr val="0000FF"/>
                </a:solidFill>
              </a:rPr>
              <a:t>http://www.ncbi.nlm.nih.gov/pmc/articles/PMC3279464</a:t>
            </a:r>
            <a:r>
              <a:rPr lang="en-US" sz="6400" b="1" dirty="0"/>
              <a:t>/</a:t>
            </a:r>
          </a:p>
        </p:txBody>
      </p:sp>
      <p:pic>
        <p:nvPicPr>
          <p:cNvPr id="2050" name="Picture 2" descr="C:\Users\Anu\AppData\Local\Microsoft\Windows\Temporary Internet Files\Content.IE5\8J1A014M\fat-baby-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0547" y="152401"/>
            <a:ext cx="974103" cy="76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7680B3-9B96-41DF-84B3-DC4159E8C57B}"/>
              </a:ext>
            </a:extLst>
          </p:cNvPr>
          <p:cNvPicPr>
            <a:picLocks noChangeAspect="1"/>
          </p:cNvPicPr>
          <p:nvPr/>
        </p:nvPicPr>
        <p:blipFill>
          <a:blip r:embed="rId3"/>
          <a:stretch>
            <a:fillRect/>
          </a:stretch>
        </p:blipFill>
        <p:spPr>
          <a:xfrm>
            <a:off x="9819689" y="6432358"/>
            <a:ext cx="2219136" cy="286537"/>
          </a:xfrm>
          <a:prstGeom prst="rect">
            <a:avLst/>
          </a:prstGeom>
        </p:spPr>
      </p:pic>
    </p:spTree>
    <p:extLst>
      <p:ext uri="{BB962C8B-B14F-4D97-AF65-F5344CB8AC3E}">
        <p14:creationId xmlns:p14="http://schemas.microsoft.com/office/powerpoint/2010/main" val="193427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Resources</a:t>
            </a:r>
          </a:p>
        </p:txBody>
      </p:sp>
      <p:sp>
        <p:nvSpPr>
          <p:cNvPr id="3" name="Content Placeholder 2"/>
          <p:cNvSpPr>
            <a:spLocks noGrp="1"/>
          </p:cNvSpPr>
          <p:nvPr>
            <p:ph idx="1"/>
          </p:nvPr>
        </p:nvSpPr>
        <p:spPr/>
        <p:txBody>
          <a:bodyPr>
            <a:normAutofit/>
          </a:bodyPr>
          <a:lstStyle/>
          <a:p>
            <a:r>
              <a:rPr lang="en-US" sz="2400" dirty="0">
                <a:hlinkClick r:id="rId2"/>
              </a:rPr>
              <a:t>http://www.leannebrown.com/</a:t>
            </a:r>
            <a:r>
              <a:rPr lang="en-US" sz="2400" dirty="0"/>
              <a:t> </a:t>
            </a:r>
          </a:p>
          <a:p>
            <a:r>
              <a:rPr lang="en-US" sz="2400" dirty="0">
                <a:hlinkClick r:id="rId3"/>
              </a:rPr>
              <a:t>http://www.stlmetromarket.com/</a:t>
            </a:r>
            <a:r>
              <a:rPr lang="en-US" sz="2400" dirty="0"/>
              <a:t> </a:t>
            </a:r>
          </a:p>
          <a:p>
            <a:r>
              <a:rPr lang="en-US" sz="2400" dirty="0">
                <a:hlinkClick r:id="rId4"/>
              </a:rPr>
              <a:t>http://www.earthdancefarms.org</a:t>
            </a:r>
            <a:r>
              <a:rPr lang="en-US" sz="2400" dirty="0"/>
              <a:t>  </a:t>
            </a:r>
          </a:p>
          <a:p>
            <a:r>
              <a:rPr lang="en-US" sz="2400" dirty="0"/>
              <a:t> </a:t>
            </a:r>
            <a:r>
              <a:rPr lang="en-US" sz="2400" b="1" dirty="0">
                <a:solidFill>
                  <a:schemeClr val="accent3">
                    <a:lumMod val="50000"/>
                  </a:schemeClr>
                </a:solidFill>
                <a:hlinkClick r:id="rId5"/>
              </a:rPr>
              <a:t>http://www.drweil.com/videos-features/anti-inflammatory-diet-pyramid/dr-weils-anti-inflammatory-food-pyramid/</a:t>
            </a:r>
            <a:endParaRPr lang="en-US" sz="2400" dirty="0"/>
          </a:p>
        </p:txBody>
      </p:sp>
      <p:pic>
        <p:nvPicPr>
          <p:cNvPr id="5" name="Picture 4" descr="The World within the Classroom - World Cultur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6540" y="3978167"/>
            <a:ext cx="2510214" cy="2605195"/>
          </a:xfrm>
          <a:prstGeom prst="rect">
            <a:avLst/>
          </a:prstGeom>
        </p:spPr>
      </p:pic>
      <p:pic>
        <p:nvPicPr>
          <p:cNvPr id="4" name="Picture 3">
            <a:extLst>
              <a:ext uri="{FF2B5EF4-FFF2-40B4-BE49-F238E27FC236}">
                <a16:creationId xmlns:a16="http://schemas.microsoft.com/office/drawing/2014/main" id="{A30EBA5C-1200-4267-B28B-B1C38FBF6D0C}"/>
              </a:ext>
            </a:extLst>
          </p:cNvPr>
          <p:cNvPicPr>
            <a:picLocks noChangeAspect="1"/>
          </p:cNvPicPr>
          <p:nvPr/>
        </p:nvPicPr>
        <p:blipFill>
          <a:blip r:embed="rId7"/>
          <a:stretch>
            <a:fillRect/>
          </a:stretch>
        </p:blipFill>
        <p:spPr>
          <a:xfrm>
            <a:off x="293134" y="6440093"/>
            <a:ext cx="2219136" cy="286537"/>
          </a:xfrm>
          <a:prstGeom prst="rect">
            <a:avLst/>
          </a:prstGeom>
        </p:spPr>
      </p:pic>
    </p:spTree>
    <p:extLst>
      <p:ext uri="{BB962C8B-B14F-4D97-AF65-F5344CB8AC3E}">
        <p14:creationId xmlns:p14="http://schemas.microsoft.com/office/powerpoint/2010/main" val="107368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noAutofit/>
          </a:bodyPr>
          <a:lstStyle/>
          <a:p>
            <a:r>
              <a:rPr lang="en-US" sz="3600" b="1" dirty="0">
                <a:solidFill>
                  <a:srgbClr val="CC00FF"/>
                </a:solidFill>
              </a:rPr>
              <a:t>Crossroads and Cliffs…</a:t>
            </a:r>
          </a:p>
        </p:txBody>
      </p:sp>
      <p:sp>
        <p:nvSpPr>
          <p:cNvPr id="3" name="Content Placeholder 2"/>
          <p:cNvSpPr>
            <a:spLocks noGrp="1"/>
          </p:cNvSpPr>
          <p:nvPr>
            <p:ph idx="1"/>
          </p:nvPr>
        </p:nvSpPr>
        <p:spPr>
          <a:xfrm>
            <a:off x="2057400" y="609600"/>
            <a:ext cx="8229600" cy="6248400"/>
          </a:xfrm>
        </p:spPr>
        <p:txBody>
          <a:bodyPr>
            <a:normAutofit lnSpcReduction="10000"/>
          </a:bodyPr>
          <a:lstStyle/>
          <a:p>
            <a:pPr algn="ctr"/>
            <a:r>
              <a:rPr lang="en-US" sz="2000" b="1" dirty="0">
                <a:solidFill>
                  <a:srgbClr val="0000FF"/>
                </a:solidFill>
              </a:rPr>
              <a:t>17 years of practicing “conventional pediatrics” the kind of medicine encountered in hospitals and clinics often both expensive, invasive and focused on a quick fix and a prescription. “revolving door”….</a:t>
            </a:r>
          </a:p>
          <a:p>
            <a:pPr algn="ctr"/>
            <a:endParaRPr lang="en-US" sz="2000" b="1" dirty="0">
              <a:solidFill>
                <a:srgbClr val="0000FF"/>
              </a:solidFill>
            </a:endParaRPr>
          </a:p>
          <a:p>
            <a:pPr algn="ctr"/>
            <a:r>
              <a:rPr lang="en-US" sz="2000" b="1" dirty="0">
                <a:solidFill>
                  <a:srgbClr val="0000FF"/>
                </a:solidFill>
              </a:rPr>
              <a:t>Families approaching me with “Alternative medicine" a catch-all term ranging from acupuncture to homeopathy,  seemed closer to nature, cheaper and less invasive. But what about safety and efficacy ?</a:t>
            </a:r>
          </a:p>
          <a:p>
            <a:pPr algn="ctr"/>
            <a:endParaRPr lang="en-US" sz="2000" b="1" dirty="0">
              <a:solidFill>
                <a:srgbClr val="0000FF"/>
              </a:solidFill>
            </a:endParaRPr>
          </a:p>
          <a:p>
            <a:pPr algn="ctr"/>
            <a:r>
              <a:rPr lang="en-US" sz="2000" b="1" dirty="0">
                <a:solidFill>
                  <a:srgbClr val="0000FF"/>
                </a:solidFill>
              </a:rPr>
              <a:t>“Complementary" medicine where an alternative medicine practice is used along with a conventional one such as using ginger syrup to prevent nausea during chemotherapy.  Together, Complementary and Alternative medicines are often referred to by the acronym CAM.</a:t>
            </a:r>
          </a:p>
          <a:p>
            <a:pPr algn="ctr"/>
            <a:endParaRPr lang="en-US" sz="2000" b="1" dirty="0">
              <a:solidFill>
                <a:srgbClr val="0000FF"/>
              </a:solidFill>
            </a:endParaRPr>
          </a:p>
          <a:p>
            <a:pPr algn="ctr"/>
            <a:r>
              <a:rPr lang="en-US" sz="2000" b="1" dirty="0">
                <a:solidFill>
                  <a:srgbClr val="0000FF"/>
                </a:solidFill>
              </a:rPr>
              <a:t>Integrative medicine.. National Institutes of Health defines as "combines mainstream medical therapies and CAM therapies for which there is some high-quality scientific evidence of safety and effectiveness.“</a:t>
            </a:r>
          </a:p>
          <a:p>
            <a:pPr algn="ctr"/>
            <a:endParaRPr lang="en-US" sz="2000" b="1" dirty="0">
              <a:solidFill>
                <a:srgbClr val="0000FF"/>
              </a:solidFill>
            </a:endParaRPr>
          </a:p>
          <a:p>
            <a:pPr algn="ctr"/>
            <a:r>
              <a:rPr lang="en-US" sz="2000" b="1" dirty="0">
                <a:solidFill>
                  <a:srgbClr val="0000FF"/>
                </a:solidFill>
              </a:rPr>
              <a:t>Professional mid life crisis….I was at a crossroads…which way do I go? </a:t>
            </a:r>
          </a:p>
          <a:p>
            <a:pPr marL="0" indent="0" algn="ctr">
              <a:buNone/>
            </a:pPr>
            <a:r>
              <a:rPr lang="en-US" sz="2000" b="1" dirty="0">
                <a:solidFill>
                  <a:srgbClr val="0000FF"/>
                </a:solidFill>
              </a:rPr>
              <a:t>I had reached a cliff…was I ready to jump ?</a:t>
            </a:r>
          </a:p>
          <a:p>
            <a:endParaRPr lang="en-US" sz="2000" b="1" dirty="0">
              <a:solidFill>
                <a:srgbClr val="0000FF"/>
              </a:solidFill>
            </a:endParaRPr>
          </a:p>
          <a:p>
            <a:endParaRPr lang="en-US" sz="2000" b="1" dirty="0">
              <a:solidFill>
                <a:srgbClr val="0000FF"/>
              </a:solidFill>
            </a:endParaRPr>
          </a:p>
        </p:txBody>
      </p:sp>
      <p:pic>
        <p:nvPicPr>
          <p:cNvPr id="5122" name="Picture 2" descr="C:\Users\Anu\AppData\Local\Microsoft\Windows\Temporary Internet Files\Content.IE5\21BWZ02T\MC9000593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9429" y="58491"/>
            <a:ext cx="879415" cy="7626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nu\AppData\Local\Microsoft\Windows\Temporary Internet Files\Content.IE5\LO1EID3P\MC9102172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8491"/>
            <a:ext cx="887386"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197F09-9BFF-4795-ABDB-7F423FA251E0}"/>
              </a:ext>
            </a:extLst>
          </p:cNvPr>
          <p:cNvPicPr>
            <a:picLocks noChangeAspect="1"/>
          </p:cNvPicPr>
          <p:nvPr/>
        </p:nvPicPr>
        <p:blipFill>
          <a:blip r:embed="rId4"/>
          <a:stretch>
            <a:fillRect/>
          </a:stretch>
        </p:blipFill>
        <p:spPr>
          <a:xfrm>
            <a:off x="326569" y="6512972"/>
            <a:ext cx="2219136" cy="286537"/>
          </a:xfrm>
          <a:prstGeom prst="rect">
            <a:avLst/>
          </a:prstGeom>
        </p:spPr>
      </p:pic>
    </p:spTree>
    <p:extLst>
      <p:ext uri="{BB962C8B-B14F-4D97-AF65-F5344CB8AC3E}">
        <p14:creationId xmlns:p14="http://schemas.microsoft.com/office/powerpoint/2010/main" val="362973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8229600" cy="609600"/>
          </a:xfrm>
        </p:spPr>
        <p:txBody>
          <a:bodyPr>
            <a:normAutofit fontScale="90000"/>
          </a:bodyPr>
          <a:lstStyle/>
          <a:p>
            <a:r>
              <a:rPr lang="en-US" dirty="0"/>
              <a:t> </a:t>
            </a:r>
            <a:br>
              <a:rPr lang="en-US" dirty="0"/>
            </a:br>
            <a:endParaRPr lang="en-US" dirty="0"/>
          </a:p>
        </p:txBody>
      </p:sp>
      <p:sp>
        <p:nvSpPr>
          <p:cNvPr id="3" name="Content Placeholder 2"/>
          <p:cNvSpPr>
            <a:spLocks noGrp="1"/>
          </p:cNvSpPr>
          <p:nvPr>
            <p:ph idx="1"/>
          </p:nvPr>
        </p:nvSpPr>
        <p:spPr>
          <a:xfrm>
            <a:off x="1981200" y="609600"/>
            <a:ext cx="8229600" cy="5867400"/>
          </a:xfrm>
        </p:spPr>
        <p:txBody>
          <a:bodyPr>
            <a:normAutofit fontScale="92500" lnSpcReduction="10000"/>
          </a:bodyPr>
          <a:lstStyle/>
          <a:p>
            <a:pPr marL="0" indent="0" algn="ctr">
              <a:buNone/>
            </a:pPr>
            <a:r>
              <a:rPr lang="en-US" b="1" dirty="0">
                <a:solidFill>
                  <a:srgbClr val="002060"/>
                </a:solidFill>
              </a:rPr>
              <a:t>PHYSICIAN, HEAL THYSELF…</a:t>
            </a:r>
          </a:p>
          <a:p>
            <a:pPr algn="ctr"/>
            <a:r>
              <a:rPr lang="en-US" b="1" dirty="0">
                <a:solidFill>
                  <a:srgbClr val="6600CC"/>
                </a:solidFill>
              </a:rPr>
              <a:t>What does it mean to be sick ?</a:t>
            </a:r>
          </a:p>
          <a:p>
            <a:pPr algn="ctr"/>
            <a:r>
              <a:rPr lang="en-US" b="1" dirty="0">
                <a:solidFill>
                  <a:srgbClr val="7030A0"/>
                </a:solidFill>
              </a:rPr>
              <a:t>What does it mean to heal?</a:t>
            </a:r>
          </a:p>
          <a:p>
            <a:pPr algn="ctr"/>
            <a:r>
              <a:rPr lang="en-US" b="1" dirty="0">
                <a:solidFill>
                  <a:srgbClr val="0000FF"/>
                </a:solidFill>
              </a:rPr>
              <a:t>What does it mean to be well ?</a:t>
            </a:r>
          </a:p>
          <a:p>
            <a:pPr algn="ctr"/>
            <a:r>
              <a:rPr lang="en-US" b="1" dirty="0">
                <a:solidFill>
                  <a:srgbClr val="009900"/>
                </a:solidFill>
              </a:rPr>
              <a:t>Am I responsible for my health…physical, mental, emotional and spiritual ?</a:t>
            </a:r>
          </a:p>
          <a:p>
            <a:pPr algn="ctr"/>
            <a:r>
              <a:rPr lang="en-US" b="1" dirty="0">
                <a:solidFill>
                  <a:srgbClr val="FFFF00"/>
                </a:solidFill>
              </a:rPr>
              <a:t>Can I make choices that make me sick ?</a:t>
            </a:r>
          </a:p>
          <a:p>
            <a:pPr algn="ctr"/>
            <a:r>
              <a:rPr lang="en-US" b="1" dirty="0">
                <a:solidFill>
                  <a:srgbClr val="FF0000"/>
                </a:solidFill>
              </a:rPr>
              <a:t>Can I make choices that keep me well ?</a:t>
            </a:r>
          </a:p>
          <a:p>
            <a:pPr algn="ctr"/>
            <a:r>
              <a:rPr lang="en-US" b="1" dirty="0">
                <a:solidFill>
                  <a:srgbClr val="FF33CC"/>
                </a:solidFill>
              </a:rPr>
              <a:t>Do I believe that I can be well ?</a:t>
            </a:r>
          </a:p>
          <a:p>
            <a:pPr algn="ctr"/>
            <a:r>
              <a:rPr lang="en-US" b="1" dirty="0">
                <a:solidFill>
                  <a:srgbClr val="993300"/>
                </a:solidFill>
              </a:rPr>
              <a:t>Do I believe that I can heal ?</a:t>
            </a:r>
          </a:p>
          <a:p>
            <a:pPr algn="ctr"/>
            <a:r>
              <a:rPr lang="en-US" b="1" dirty="0">
                <a:solidFill>
                  <a:srgbClr val="6600FF"/>
                </a:solidFill>
              </a:rPr>
              <a:t>Can I enter into a healing partnership with my patients and </a:t>
            </a:r>
            <a:r>
              <a:rPr lang="en-US" b="1">
                <a:solidFill>
                  <a:srgbClr val="6600FF"/>
                </a:solidFill>
              </a:rPr>
              <a:t>their families </a:t>
            </a:r>
            <a:r>
              <a:rPr lang="en-US" b="1" dirty="0">
                <a:solidFill>
                  <a:srgbClr val="6600FF"/>
                </a:solidFill>
              </a:rPr>
              <a:t>?</a:t>
            </a:r>
          </a:p>
          <a:p>
            <a:pPr marL="0" indent="0">
              <a:buNone/>
            </a:pPr>
            <a:endParaRPr lang="en-US" b="1" dirty="0">
              <a:solidFill>
                <a:srgbClr val="6600FF"/>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099" name="Picture 3" descr="C:\Users\Anu\AppData\Local\Microsoft\Windows\Temporary Internet Files\Content.IE5\WLT47BTH\MC90044179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8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706" y="304800"/>
            <a:ext cx="1354924" cy="1371600"/>
          </a:xfrm>
          <a:prstGeom prst="rect">
            <a:avLst/>
          </a:prstGeom>
        </p:spPr>
      </p:pic>
      <p:pic>
        <p:nvPicPr>
          <p:cNvPr id="5" name="Picture 4">
            <a:extLst>
              <a:ext uri="{FF2B5EF4-FFF2-40B4-BE49-F238E27FC236}">
                <a16:creationId xmlns:a16="http://schemas.microsoft.com/office/drawing/2014/main" id="{439EBB47-A46A-4389-8B3B-F5694CCE2CA9}"/>
              </a:ext>
            </a:extLst>
          </p:cNvPr>
          <p:cNvPicPr>
            <a:picLocks noChangeAspect="1"/>
          </p:cNvPicPr>
          <p:nvPr/>
        </p:nvPicPr>
        <p:blipFill>
          <a:blip r:embed="rId4"/>
          <a:stretch>
            <a:fillRect/>
          </a:stretch>
        </p:blipFill>
        <p:spPr>
          <a:xfrm>
            <a:off x="414432" y="6266663"/>
            <a:ext cx="2219136" cy="286537"/>
          </a:xfrm>
          <a:prstGeom prst="rect">
            <a:avLst/>
          </a:prstGeom>
        </p:spPr>
      </p:pic>
    </p:spTree>
    <p:extLst>
      <p:ext uri="{BB962C8B-B14F-4D97-AF65-F5344CB8AC3E}">
        <p14:creationId xmlns:p14="http://schemas.microsoft.com/office/powerpoint/2010/main" val="361129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715000" cy="868362"/>
          </a:xfrm>
        </p:spPr>
        <p:txBody>
          <a:bodyPr>
            <a:normAutofit/>
          </a:bodyPr>
          <a:lstStyle/>
          <a:p>
            <a:r>
              <a:rPr lang="en-US" sz="3200" b="1" dirty="0">
                <a:solidFill>
                  <a:srgbClr val="002060"/>
                </a:solidFill>
              </a:rPr>
              <a:t>What is Integrative Medicine ?</a:t>
            </a:r>
          </a:p>
        </p:txBody>
      </p:sp>
      <p:sp>
        <p:nvSpPr>
          <p:cNvPr id="3" name="Content Placeholder 2"/>
          <p:cNvSpPr>
            <a:spLocks noGrp="1"/>
          </p:cNvSpPr>
          <p:nvPr>
            <p:ph idx="1"/>
          </p:nvPr>
        </p:nvSpPr>
        <p:spPr>
          <a:xfrm>
            <a:off x="1981200" y="1143000"/>
            <a:ext cx="8229600" cy="5410200"/>
          </a:xfrm>
        </p:spPr>
        <p:txBody>
          <a:bodyPr>
            <a:normAutofit fontScale="40000" lnSpcReduction="20000"/>
          </a:bodyPr>
          <a:lstStyle/>
          <a:p>
            <a:r>
              <a:rPr lang="en-US" sz="4200" b="1" dirty="0">
                <a:solidFill>
                  <a:srgbClr val="6600CC"/>
                </a:solidFill>
              </a:rPr>
              <a:t>Integrative medicine</a:t>
            </a:r>
            <a:r>
              <a:rPr lang="en-US" sz="4200" dirty="0">
                <a:solidFill>
                  <a:srgbClr val="6600CC"/>
                </a:solidFill>
              </a:rPr>
              <a:t> is healing-oriented medicine that takes account of the whole </a:t>
            </a:r>
            <a:r>
              <a:rPr lang="en-US" sz="4200" b="1" dirty="0">
                <a:solidFill>
                  <a:srgbClr val="6600CC"/>
                </a:solidFill>
              </a:rPr>
              <a:t>person</a:t>
            </a:r>
            <a:r>
              <a:rPr lang="en-US" sz="4200" dirty="0">
                <a:solidFill>
                  <a:srgbClr val="6600CC"/>
                </a:solidFill>
              </a:rPr>
              <a:t> (body, mind, and spirit), including all aspects of lifestyle. It emphasizes the therapeutic relationship and makes use of all appropriate therapies, both conventional and alternative</a:t>
            </a:r>
            <a:r>
              <a:rPr lang="en-US" sz="3800" dirty="0"/>
              <a:t>.</a:t>
            </a:r>
          </a:p>
          <a:p>
            <a:r>
              <a:rPr lang="en-US" sz="3800" b="1" dirty="0">
                <a:solidFill>
                  <a:srgbClr val="6600FF"/>
                </a:solidFill>
              </a:rPr>
              <a:t>Dr. Andrew Weil MD  Founder, Director, Arizona Center for Integrative Medicine</a:t>
            </a:r>
          </a:p>
          <a:p>
            <a:endParaRPr lang="en-US" sz="3800" dirty="0"/>
          </a:p>
          <a:p>
            <a:pPr marL="0" indent="0">
              <a:buNone/>
            </a:pPr>
            <a:endParaRPr lang="en-US" sz="3800" dirty="0"/>
          </a:p>
          <a:p>
            <a:pPr marL="0" indent="0" algn="ctr">
              <a:buNone/>
            </a:pPr>
            <a:r>
              <a:rPr lang="en-US" sz="3800" dirty="0">
                <a:solidFill>
                  <a:srgbClr val="0000FF"/>
                </a:solidFill>
              </a:rPr>
              <a:t>   </a:t>
            </a:r>
            <a:r>
              <a:rPr lang="en-US" sz="4500" b="1" dirty="0">
                <a:solidFill>
                  <a:srgbClr val="0000FF"/>
                </a:solidFill>
              </a:rPr>
              <a:t>The principles of integrative medicine:</a:t>
            </a:r>
          </a:p>
          <a:p>
            <a:pPr algn="ctr"/>
            <a:r>
              <a:rPr lang="en-US" sz="4500" b="1" dirty="0">
                <a:solidFill>
                  <a:srgbClr val="0000FF"/>
                </a:solidFill>
              </a:rPr>
              <a:t>A partnership between patient and practitioner in the healing process</a:t>
            </a:r>
          </a:p>
          <a:p>
            <a:pPr algn="ctr"/>
            <a:r>
              <a:rPr lang="en-US" sz="4500" b="1" dirty="0">
                <a:solidFill>
                  <a:srgbClr val="0000FF"/>
                </a:solidFill>
              </a:rPr>
              <a:t>Appropriate use of conventional and alternative methods to facilitate the body's innate healing response</a:t>
            </a:r>
          </a:p>
          <a:p>
            <a:pPr algn="ctr"/>
            <a:r>
              <a:rPr lang="en-US" sz="4500" b="1" dirty="0">
                <a:solidFill>
                  <a:srgbClr val="0000FF"/>
                </a:solidFill>
              </a:rPr>
              <a:t>Consideration of all factors that influence health, wellness and disease, including mind, spirit and community as well as body</a:t>
            </a:r>
          </a:p>
          <a:p>
            <a:pPr algn="ctr"/>
            <a:r>
              <a:rPr lang="en-US" sz="4500" b="1" dirty="0">
                <a:solidFill>
                  <a:srgbClr val="0000FF"/>
                </a:solidFill>
              </a:rPr>
              <a:t>A philosophy that neither rejects conventional medicine nor accepts alternative therapies uncritically</a:t>
            </a:r>
          </a:p>
          <a:p>
            <a:pPr algn="ctr"/>
            <a:r>
              <a:rPr lang="en-US" sz="4500" b="1" dirty="0">
                <a:solidFill>
                  <a:srgbClr val="0000FF"/>
                </a:solidFill>
              </a:rPr>
              <a:t>Recognition that good medicine should be based in good science, be inquiry driven, and be open to new paradigms</a:t>
            </a:r>
          </a:p>
          <a:p>
            <a:pPr algn="ctr"/>
            <a:r>
              <a:rPr lang="en-US" sz="4500" b="1" dirty="0">
                <a:solidFill>
                  <a:srgbClr val="0000FF"/>
                </a:solidFill>
              </a:rPr>
              <a:t>Use of natural, effective, less-invasive interventions whenever possible</a:t>
            </a:r>
          </a:p>
          <a:p>
            <a:pPr algn="ctr"/>
            <a:r>
              <a:rPr lang="en-US" sz="4500" b="1" dirty="0">
                <a:solidFill>
                  <a:srgbClr val="0000FF"/>
                </a:solidFill>
              </a:rPr>
              <a:t>Use of the broader concepts of promotion of health and the prevention of illness as well as the treatment of disease</a:t>
            </a:r>
          </a:p>
          <a:p>
            <a:pPr algn="ctr"/>
            <a:r>
              <a:rPr lang="en-US" sz="4500" b="1" dirty="0">
                <a:solidFill>
                  <a:srgbClr val="0000FF"/>
                </a:solidFill>
              </a:rPr>
              <a:t>Training of practitioners to be models of health and healing, committed to the process of self-exploration and self-development</a:t>
            </a:r>
          </a:p>
          <a:p>
            <a:pPr algn="ctr"/>
            <a:endParaRPr lang="en-US" sz="4500" dirty="0">
              <a:solidFill>
                <a:srgbClr val="0000FF"/>
              </a:solidFill>
            </a:endParaRPr>
          </a:p>
        </p:txBody>
      </p:sp>
      <p:pic>
        <p:nvPicPr>
          <p:cNvPr id="2053" name="Picture 5" descr="C:\Users\Anu\AppData\Local\Microsoft\Windows\Temporary Internet Files\Content.IE5\WLT47BTH\MC9004460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140262"/>
            <a:ext cx="954510" cy="926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47CCA6F-35B6-490D-A1E6-0A566597D90F}"/>
              </a:ext>
            </a:extLst>
          </p:cNvPr>
          <p:cNvPicPr>
            <a:picLocks noChangeAspect="1"/>
          </p:cNvPicPr>
          <p:nvPr/>
        </p:nvPicPr>
        <p:blipFill>
          <a:blip r:embed="rId3"/>
          <a:stretch>
            <a:fillRect/>
          </a:stretch>
        </p:blipFill>
        <p:spPr>
          <a:xfrm>
            <a:off x="9446465" y="6532169"/>
            <a:ext cx="2219136" cy="286537"/>
          </a:xfrm>
          <a:prstGeom prst="rect">
            <a:avLst/>
          </a:prstGeom>
        </p:spPr>
      </p:pic>
    </p:spTree>
    <p:extLst>
      <p:ext uri="{BB962C8B-B14F-4D97-AF65-F5344CB8AC3E}">
        <p14:creationId xmlns:p14="http://schemas.microsoft.com/office/powerpoint/2010/main" val="350810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685800"/>
          </a:xfrm>
        </p:spPr>
        <p:txBody>
          <a:bodyPr>
            <a:normAutofit fontScale="90000"/>
          </a:bodyPr>
          <a:lstStyle/>
          <a:p>
            <a:r>
              <a:rPr lang="en-US" b="1" dirty="0">
                <a:solidFill>
                  <a:srgbClr val="FF0000"/>
                </a:solidFill>
              </a:rPr>
              <a:t>Inflammation is the new bad guy</a:t>
            </a:r>
            <a:r>
              <a:rPr lang="en-US" dirty="0">
                <a:solidFill>
                  <a:srgbClr val="FF0000"/>
                </a:solidFill>
              </a:rPr>
              <a:t>….</a:t>
            </a:r>
          </a:p>
        </p:txBody>
      </p:sp>
      <p:sp>
        <p:nvSpPr>
          <p:cNvPr id="3" name="Content Placeholder 2"/>
          <p:cNvSpPr>
            <a:spLocks noGrp="1"/>
          </p:cNvSpPr>
          <p:nvPr>
            <p:ph idx="1"/>
          </p:nvPr>
        </p:nvSpPr>
        <p:spPr>
          <a:xfrm>
            <a:off x="2209800" y="1828801"/>
            <a:ext cx="8229600" cy="4525963"/>
          </a:xfrm>
        </p:spPr>
        <p:txBody>
          <a:bodyPr>
            <a:normAutofit fontScale="77500" lnSpcReduction="20000"/>
          </a:bodyPr>
          <a:lstStyle/>
          <a:p>
            <a:pPr marL="0" indent="0">
              <a:buNone/>
            </a:pPr>
            <a:r>
              <a:rPr lang="en-US" dirty="0"/>
              <a:t>                     </a:t>
            </a:r>
          </a:p>
          <a:p>
            <a:endParaRPr lang="en-US" dirty="0"/>
          </a:p>
          <a:p>
            <a:endParaRPr lang="en-US" dirty="0"/>
          </a:p>
          <a:p>
            <a:endParaRPr lang="en-US" dirty="0"/>
          </a:p>
          <a:p>
            <a:r>
              <a:rPr lang="en-US" b="1" dirty="0">
                <a:solidFill>
                  <a:srgbClr val="0000FF"/>
                </a:solidFill>
              </a:rPr>
              <a:t>Chronic inflammation is the root cause of serious illness. </a:t>
            </a:r>
          </a:p>
          <a:p>
            <a:r>
              <a:rPr lang="en-US" b="1" dirty="0">
                <a:solidFill>
                  <a:srgbClr val="0000FF"/>
                </a:solidFill>
              </a:rPr>
              <a:t>It damages the body and can lead to obesity, heart disease, cancer, autoimmune disease, mental illness and many more. </a:t>
            </a:r>
          </a:p>
          <a:p>
            <a:r>
              <a:rPr lang="en-US" b="1" dirty="0">
                <a:solidFill>
                  <a:srgbClr val="0000FF"/>
                </a:solidFill>
              </a:rPr>
              <a:t>Dietary choices play a big role. </a:t>
            </a:r>
          </a:p>
          <a:p>
            <a:r>
              <a:rPr lang="en-US" b="1" dirty="0">
                <a:solidFill>
                  <a:srgbClr val="0000FF"/>
                </a:solidFill>
              </a:rPr>
              <a:t>Stress, lack of exercise, genetic predisposition, poor sleep, exposure to toxins can all contribute to chronic inflammation. </a:t>
            </a:r>
          </a:p>
          <a:p>
            <a:endParaRPr lang="en-US" b="1" dirty="0">
              <a:solidFill>
                <a:srgbClr val="0000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390" y="790114"/>
            <a:ext cx="1939460" cy="248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9ADFE3AD-8211-4FA9-8D63-7027DABE5F12}"/>
              </a:ext>
            </a:extLst>
          </p:cNvPr>
          <p:cNvPicPr>
            <a:picLocks noChangeAspect="1"/>
          </p:cNvPicPr>
          <p:nvPr/>
        </p:nvPicPr>
        <p:blipFill>
          <a:blip r:embed="rId3"/>
          <a:stretch>
            <a:fillRect/>
          </a:stretch>
        </p:blipFill>
        <p:spPr>
          <a:xfrm>
            <a:off x="9521110" y="6420816"/>
            <a:ext cx="2219136" cy="286537"/>
          </a:xfrm>
          <a:prstGeom prst="rect">
            <a:avLst/>
          </a:prstGeom>
        </p:spPr>
      </p:pic>
    </p:spTree>
    <p:extLst>
      <p:ext uri="{BB962C8B-B14F-4D97-AF65-F5344CB8AC3E}">
        <p14:creationId xmlns:p14="http://schemas.microsoft.com/office/powerpoint/2010/main" val="63304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39762"/>
          </a:xfrm>
        </p:spPr>
        <p:txBody>
          <a:bodyPr>
            <a:normAutofit fontScale="90000"/>
          </a:bodyPr>
          <a:lstStyle/>
          <a:p>
            <a:r>
              <a:rPr lang="en-US" b="1" dirty="0">
                <a:solidFill>
                  <a:schemeClr val="accent3">
                    <a:lumMod val="50000"/>
                  </a:schemeClr>
                </a:solidFill>
              </a:rPr>
              <a:t>The Anti-Inflammatory Diet</a:t>
            </a:r>
            <a:br>
              <a:rPr lang="en-US" b="1" dirty="0">
                <a:solidFill>
                  <a:schemeClr val="accent3">
                    <a:lumMod val="50000"/>
                  </a:schemeClr>
                </a:solidFill>
              </a:rPr>
            </a:br>
            <a:endParaRPr lang="en-US" sz="2000" b="1" dirty="0">
              <a:solidFill>
                <a:schemeClr val="accent3">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828800"/>
            <a:ext cx="444655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28800"/>
            <a:ext cx="36600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80D782B-0243-4975-A018-7A72988E233C}"/>
              </a:ext>
            </a:extLst>
          </p:cNvPr>
          <p:cNvPicPr>
            <a:picLocks noChangeAspect="1"/>
          </p:cNvPicPr>
          <p:nvPr/>
        </p:nvPicPr>
        <p:blipFill>
          <a:blip r:embed="rId4"/>
          <a:stretch>
            <a:fillRect/>
          </a:stretch>
        </p:blipFill>
        <p:spPr>
          <a:xfrm>
            <a:off x="9633077" y="6553200"/>
            <a:ext cx="2219136" cy="286537"/>
          </a:xfrm>
          <a:prstGeom prst="rect">
            <a:avLst/>
          </a:prstGeom>
        </p:spPr>
      </p:pic>
    </p:spTree>
    <p:extLst>
      <p:ext uri="{BB962C8B-B14F-4D97-AF65-F5344CB8AC3E}">
        <p14:creationId xmlns:p14="http://schemas.microsoft.com/office/powerpoint/2010/main" val="3165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9592"/>
            <a:ext cx="8229600" cy="427608"/>
          </a:xfrm>
        </p:spPr>
        <p:txBody>
          <a:bodyPr>
            <a:normAutofit fontScale="90000"/>
          </a:bodyPr>
          <a:lstStyle/>
          <a:p>
            <a:r>
              <a:rPr lang="en-US" b="1" dirty="0">
                <a:solidFill>
                  <a:srgbClr val="6600CC"/>
                </a:solidFill>
              </a:rPr>
              <a:t>The Dirty Dozen. The Clean Fifteen</a:t>
            </a:r>
          </a:p>
        </p:txBody>
      </p:sp>
      <p:sp>
        <p:nvSpPr>
          <p:cNvPr id="3" name="Content Placeholder 2"/>
          <p:cNvSpPr>
            <a:spLocks noGrp="1"/>
          </p:cNvSpPr>
          <p:nvPr>
            <p:ph idx="1"/>
          </p:nvPr>
        </p:nvSpPr>
        <p:spPr>
          <a:xfrm>
            <a:off x="1981200" y="609600"/>
            <a:ext cx="8229600" cy="6096000"/>
          </a:xfrm>
        </p:spPr>
        <p:txBody>
          <a:bodyPr>
            <a:normAutofit/>
          </a:bodyPr>
          <a:lstStyle/>
          <a:p>
            <a:pPr marL="0" indent="0" algn="ctr">
              <a:buNone/>
            </a:pPr>
            <a:r>
              <a:rPr lang="en-US" sz="2800" b="1" i="1" dirty="0">
                <a:solidFill>
                  <a:srgbClr val="002060"/>
                </a:solidFill>
              </a:rPr>
              <a:t>                                                      </a:t>
            </a:r>
            <a:endParaRPr lang="en-US" dirty="0"/>
          </a:p>
          <a:p>
            <a:endParaRPr lang="en-US" dirty="0"/>
          </a:p>
          <a:p>
            <a:endParaRPr lang="en-US" dirty="0"/>
          </a:p>
        </p:txBody>
      </p:sp>
      <p:sp>
        <p:nvSpPr>
          <p:cNvPr id="5" name="Rectangle 4">
            <a:extLst>
              <a:ext uri="{FF2B5EF4-FFF2-40B4-BE49-F238E27FC236}">
                <a16:creationId xmlns:a16="http://schemas.microsoft.com/office/drawing/2014/main" id="{AE13FBA6-7F10-4646-BF4B-C9E7445E03FA}"/>
              </a:ext>
            </a:extLst>
          </p:cNvPr>
          <p:cNvSpPr/>
          <p:nvPr/>
        </p:nvSpPr>
        <p:spPr>
          <a:xfrm>
            <a:off x="6392411" y="1089870"/>
            <a:ext cx="4191000" cy="4832092"/>
          </a:xfrm>
          <a:prstGeom prst="rect">
            <a:avLst/>
          </a:prstGeom>
        </p:spPr>
        <p:txBody>
          <a:bodyPr wrap="square">
            <a:spAutoFit/>
          </a:bodyPr>
          <a:lstStyle/>
          <a:p>
            <a:r>
              <a:rPr lang="en-US" sz="2800" b="1" dirty="0">
                <a:solidFill>
                  <a:prstClr val="black"/>
                </a:solidFill>
                <a:latin typeface="Calibri"/>
              </a:rPr>
              <a:t>The Dirty Dozen </a:t>
            </a:r>
          </a:p>
          <a:p>
            <a:r>
              <a:rPr lang="en-US" sz="2800" dirty="0">
                <a:solidFill>
                  <a:prstClr val="black"/>
                </a:solidFill>
                <a:latin typeface="Calibri"/>
              </a:rPr>
              <a:t>                                                      Produce that should be                      purchased organically:</a:t>
            </a:r>
            <a:br>
              <a:rPr lang="en-US" sz="2800" dirty="0">
                <a:solidFill>
                  <a:prstClr val="black"/>
                </a:solidFill>
                <a:latin typeface="Calibri"/>
              </a:rPr>
            </a:br>
            <a:endParaRPr lang="en-US" sz="2800" dirty="0">
              <a:solidFill>
                <a:prstClr val="black"/>
              </a:solidFill>
              <a:latin typeface="Calibri"/>
            </a:endParaRPr>
          </a:p>
          <a:p>
            <a:r>
              <a:rPr lang="en-US" sz="2800" b="1" dirty="0">
                <a:solidFill>
                  <a:prstClr val="black"/>
                </a:solidFill>
                <a:latin typeface="Calibri"/>
              </a:rPr>
              <a:t>The Clean  Fifteen</a:t>
            </a:r>
          </a:p>
          <a:p>
            <a:endParaRPr lang="en-US" sz="2800" dirty="0">
              <a:solidFill>
                <a:prstClr val="black"/>
              </a:solidFill>
              <a:latin typeface="Calibri"/>
            </a:endParaRPr>
          </a:p>
          <a:p>
            <a:r>
              <a:rPr lang="en-US" sz="2800" dirty="0">
                <a:solidFill>
                  <a:prstClr val="black"/>
                </a:solidFill>
                <a:latin typeface="Calibri"/>
              </a:rPr>
              <a:t>Does not need to be organic</a:t>
            </a:r>
          </a:p>
          <a:p>
            <a:r>
              <a:rPr lang="en-US" sz="2800" dirty="0">
                <a:solidFill>
                  <a:prstClr val="black"/>
                </a:solidFill>
                <a:latin typeface="Calibri"/>
              </a:rPr>
              <a:t>https://www.ewg.org/foodnews/</a:t>
            </a:r>
          </a:p>
        </p:txBody>
      </p:sp>
      <p:pic>
        <p:nvPicPr>
          <p:cNvPr id="6" name="Picture 5">
            <a:extLst>
              <a:ext uri="{FF2B5EF4-FFF2-40B4-BE49-F238E27FC236}">
                <a16:creationId xmlns:a16="http://schemas.microsoft.com/office/drawing/2014/main" id="{07D738FC-4B9F-40E1-8997-39D35DCEEB8C}"/>
              </a:ext>
            </a:extLst>
          </p:cNvPr>
          <p:cNvPicPr>
            <a:picLocks noChangeAspect="1"/>
          </p:cNvPicPr>
          <p:nvPr/>
        </p:nvPicPr>
        <p:blipFill>
          <a:blip r:embed="rId2"/>
          <a:stretch>
            <a:fillRect/>
          </a:stretch>
        </p:blipFill>
        <p:spPr>
          <a:xfrm>
            <a:off x="1128000" y="956388"/>
            <a:ext cx="4225920" cy="5402424"/>
          </a:xfrm>
          <a:prstGeom prst="rect">
            <a:avLst/>
          </a:prstGeom>
        </p:spPr>
      </p:pic>
      <p:pic>
        <p:nvPicPr>
          <p:cNvPr id="4" name="Picture 3">
            <a:extLst>
              <a:ext uri="{FF2B5EF4-FFF2-40B4-BE49-F238E27FC236}">
                <a16:creationId xmlns:a16="http://schemas.microsoft.com/office/drawing/2014/main" id="{1B961002-2C74-448F-925D-D740F3D138C9}"/>
              </a:ext>
            </a:extLst>
          </p:cNvPr>
          <p:cNvPicPr>
            <a:picLocks noChangeAspect="1"/>
          </p:cNvPicPr>
          <p:nvPr/>
        </p:nvPicPr>
        <p:blipFill>
          <a:blip r:embed="rId3"/>
          <a:stretch>
            <a:fillRect/>
          </a:stretch>
        </p:blipFill>
        <p:spPr>
          <a:xfrm>
            <a:off x="9473843" y="6419063"/>
            <a:ext cx="2219136" cy="286537"/>
          </a:xfrm>
          <a:prstGeom prst="rect">
            <a:avLst/>
          </a:prstGeom>
        </p:spPr>
      </p:pic>
    </p:spTree>
    <p:extLst>
      <p:ext uri="{BB962C8B-B14F-4D97-AF65-F5344CB8AC3E}">
        <p14:creationId xmlns:p14="http://schemas.microsoft.com/office/powerpoint/2010/main" val="41608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04801"/>
            <a:ext cx="7772400" cy="600075"/>
          </a:xfrm>
        </p:spPr>
        <p:txBody>
          <a:bodyPr>
            <a:noAutofit/>
          </a:bodyPr>
          <a:lstStyle/>
          <a:p>
            <a:r>
              <a:rPr lang="en-US" sz="3600" b="1" dirty="0">
                <a:solidFill>
                  <a:srgbClr val="0000FF"/>
                </a:solidFill>
              </a:rPr>
              <a:t>Eat Fat, Get Thin </a:t>
            </a:r>
            <a:br>
              <a:rPr lang="en-US" sz="3600" b="1" dirty="0">
                <a:solidFill>
                  <a:srgbClr val="0000FF"/>
                </a:solidFill>
              </a:rPr>
            </a:br>
            <a:r>
              <a:rPr lang="en-US" sz="2000" b="1" dirty="0">
                <a:solidFill>
                  <a:srgbClr val="0000FF"/>
                </a:solidFill>
              </a:rPr>
              <a:t>Dr. Mark Hyman</a:t>
            </a:r>
          </a:p>
        </p:txBody>
      </p:sp>
      <p:sp>
        <p:nvSpPr>
          <p:cNvPr id="3" name="Subtitle 2"/>
          <p:cNvSpPr>
            <a:spLocks noGrp="1"/>
          </p:cNvSpPr>
          <p:nvPr>
            <p:ph type="subTitle" idx="1"/>
          </p:nvPr>
        </p:nvSpPr>
        <p:spPr>
          <a:xfrm>
            <a:off x="2209800" y="1295400"/>
            <a:ext cx="8077200" cy="4800600"/>
          </a:xfrm>
        </p:spPr>
        <p:txBody>
          <a:bodyPr>
            <a:noAutofit/>
          </a:bodyPr>
          <a:lstStyle/>
          <a:p>
            <a:pPr marL="285750" indent="-285750">
              <a:buFont typeface="Arial" panose="020B0604020202020204" pitchFamily="34" charset="0"/>
              <a:buChar char="•"/>
            </a:pPr>
            <a:r>
              <a:rPr lang="en-US" sz="1800" b="1" dirty="0">
                <a:solidFill>
                  <a:srgbClr val="6600FF"/>
                </a:solidFill>
              </a:rPr>
              <a:t>Sugar, not fat, makes you fat.</a:t>
            </a:r>
          </a:p>
          <a:p>
            <a:pPr marL="285750" indent="-285750">
              <a:buFont typeface="Arial" panose="020B0604020202020204" pitchFamily="34" charset="0"/>
              <a:buChar char="•"/>
            </a:pPr>
            <a:r>
              <a:rPr lang="en-US" sz="1800" b="1" dirty="0">
                <a:solidFill>
                  <a:srgbClr val="6600FF"/>
                </a:solidFill>
              </a:rPr>
              <a:t>Dietary fat is more complex than sugar. </a:t>
            </a:r>
          </a:p>
          <a:p>
            <a:pPr marL="285750" indent="-285750">
              <a:buFont typeface="Arial" panose="020B0604020202020204" pitchFamily="34" charset="0"/>
              <a:buChar char="•"/>
            </a:pPr>
            <a:r>
              <a:rPr lang="en-US" sz="1800" b="1" dirty="0">
                <a:solidFill>
                  <a:srgbClr val="6600FF"/>
                </a:solidFill>
              </a:rPr>
              <a:t>Low-fat diets tend to be heart-unhealthy, high-sugar diets. </a:t>
            </a:r>
          </a:p>
          <a:p>
            <a:pPr marL="285750" indent="-285750">
              <a:buFont typeface="Arial" panose="020B0604020202020204" pitchFamily="34" charset="0"/>
              <a:buChar char="•"/>
            </a:pPr>
            <a:r>
              <a:rPr lang="en-US" sz="1800" b="1" dirty="0">
                <a:solidFill>
                  <a:srgbClr val="6600FF"/>
                </a:solidFill>
              </a:rPr>
              <a:t>Saturated fat is not your enemy but in moderation. </a:t>
            </a:r>
          </a:p>
          <a:p>
            <a:pPr marL="285750" indent="-285750">
              <a:buFont typeface="Arial" panose="020B0604020202020204" pitchFamily="34" charset="0"/>
              <a:buChar char="•"/>
            </a:pPr>
            <a:r>
              <a:rPr lang="en-US" sz="1800" b="1" dirty="0">
                <a:solidFill>
                  <a:srgbClr val="6600FF"/>
                </a:solidFill>
              </a:rPr>
              <a:t>Some fats </a:t>
            </a:r>
            <a:r>
              <a:rPr lang="en-US" sz="1800" b="1" i="1" dirty="0">
                <a:solidFill>
                  <a:srgbClr val="6600FF"/>
                </a:solidFill>
              </a:rPr>
              <a:t>are</a:t>
            </a:r>
            <a:r>
              <a:rPr lang="en-US" sz="1800" b="1" dirty="0">
                <a:solidFill>
                  <a:srgbClr val="6600FF"/>
                </a:solidFill>
              </a:rPr>
              <a:t> unhealthy. They include </a:t>
            </a:r>
            <a:r>
              <a:rPr lang="en-US" sz="1800" b="1" dirty="0">
                <a:solidFill>
                  <a:srgbClr val="6600FF"/>
                </a:solidFill>
                <a:hlinkClick r:id="rId3"/>
              </a:rPr>
              <a:t>trans fat</a:t>
            </a:r>
            <a:r>
              <a:rPr lang="en-US" sz="1800" b="1" dirty="0">
                <a:solidFill>
                  <a:srgbClr val="6600FF"/>
                </a:solidFill>
              </a:rPr>
              <a:t> and inflammatory </a:t>
            </a:r>
            <a:r>
              <a:rPr lang="en-US" sz="1800" b="1" dirty="0">
                <a:solidFill>
                  <a:srgbClr val="6600FF"/>
                </a:solidFill>
                <a:hlinkClick r:id="rId4"/>
              </a:rPr>
              <a:t>vegetable oils</a:t>
            </a:r>
            <a:r>
              <a:rPr lang="en-US" sz="1800" b="1" dirty="0">
                <a:solidFill>
                  <a:srgbClr val="6600FF"/>
                </a:solidFill>
              </a:rPr>
              <a:t>. </a:t>
            </a:r>
          </a:p>
          <a:p>
            <a:pPr marL="285750" indent="-285750">
              <a:buFont typeface="Arial" panose="020B0604020202020204" pitchFamily="34" charset="0"/>
              <a:buChar char="•"/>
            </a:pPr>
            <a:r>
              <a:rPr lang="en-US" sz="1800" b="1" dirty="0">
                <a:solidFill>
                  <a:srgbClr val="6600FF"/>
                </a:solidFill>
              </a:rPr>
              <a:t>Everyone benefits from more </a:t>
            </a:r>
            <a:r>
              <a:rPr lang="en-US" sz="1800" b="1" dirty="0">
                <a:solidFill>
                  <a:srgbClr val="6600FF"/>
                </a:solidFill>
                <a:hlinkClick r:id="rId5"/>
              </a:rPr>
              <a:t>omega 3s</a:t>
            </a:r>
            <a:r>
              <a:rPr lang="en-US" sz="1800" b="1" dirty="0">
                <a:solidFill>
                  <a:srgbClr val="6600FF"/>
                </a:solidFill>
              </a:rPr>
              <a:t>. </a:t>
            </a:r>
          </a:p>
          <a:p>
            <a:pPr marL="285750" indent="-285750">
              <a:buFont typeface="Arial" panose="020B0604020202020204" pitchFamily="34" charset="0"/>
              <a:buChar char="•"/>
            </a:pPr>
            <a:r>
              <a:rPr lang="en-US" sz="1800" b="1" dirty="0">
                <a:solidFill>
                  <a:srgbClr val="6600FF"/>
                </a:solidFill>
              </a:rPr>
              <a:t>Eating fat can make you lean. </a:t>
            </a:r>
          </a:p>
          <a:p>
            <a:pPr marL="285750" indent="-285750">
              <a:buFont typeface="Arial" panose="020B0604020202020204" pitchFamily="34" charset="0"/>
              <a:buChar char="•"/>
            </a:pPr>
            <a:r>
              <a:rPr lang="en-US" sz="1800" b="1" dirty="0">
                <a:solidFill>
                  <a:srgbClr val="6600FF"/>
                </a:solidFill>
              </a:rPr>
              <a:t>Good fats can heal. </a:t>
            </a:r>
          </a:p>
          <a:p>
            <a:pPr marL="285750" indent="-285750">
              <a:buFont typeface="Arial" panose="020B0604020202020204" pitchFamily="34" charset="0"/>
              <a:buChar char="•"/>
            </a:pPr>
            <a:r>
              <a:rPr lang="en-US" sz="1800" b="1" dirty="0">
                <a:solidFill>
                  <a:srgbClr val="6600FF"/>
                </a:solidFill>
              </a:rPr>
              <a:t>Your brain is about 60 percent fat and needs DHA an Omega 3 FA</a:t>
            </a:r>
          </a:p>
          <a:p>
            <a:pPr marL="285750" indent="-285750">
              <a:buFont typeface="Arial" panose="020B0604020202020204" pitchFamily="34" charset="0"/>
              <a:buChar char="•"/>
            </a:pPr>
            <a:r>
              <a:rPr lang="en-US" sz="1800" b="1" dirty="0">
                <a:solidFill>
                  <a:srgbClr val="6600FF"/>
                </a:solidFill>
              </a:rPr>
              <a:t>Your body gives you signs whether or not you are getting enough quality fat. </a:t>
            </a:r>
          </a:p>
          <a:p>
            <a:pPr lvl="0" fontAlgn="base"/>
            <a:r>
              <a:rPr lang="en-US" sz="1800" b="1" dirty="0">
                <a:solidFill>
                  <a:srgbClr val="6600FF"/>
                </a:solidFill>
              </a:rPr>
              <a:t>Dry, itchy, scaling, or flaking skin</a:t>
            </a:r>
          </a:p>
          <a:p>
            <a:pPr lvl="0" fontAlgn="base"/>
            <a:r>
              <a:rPr lang="en-US" sz="1800" b="1" dirty="0">
                <a:solidFill>
                  <a:srgbClr val="6600FF"/>
                </a:solidFill>
              </a:rPr>
              <a:t>Soft, cracked, or brittle nails</a:t>
            </a:r>
          </a:p>
          <a:p>
            <a:pPr lvl="0" fontAlgn="base"/>
            <a:r>
              <a:rPr lang="en-US" sz="1800" b="1" dirty="0">
                <a:solidFill>
                  <a:srgbClr val="6600FF"/>
                </a:solidFill>
              </a:rPr>
              <a:t>Hard earwax</a:t>
            </a:r>
          </a:p>
          <a:p>
            <a:pPr lvl="0" fontAlgn="base"/>
            <a:r>
              <a:rPr lang="en-US" sz="1800" b="1" dirty="0">
                <a:solidFill>
                  <a:srgbClr val="6600FF"/>
                </a:solidFill>
              </a:rPr>
              <a:t>Tiny bumps on the backs of your arms or torso</a:t>
            </a:r>
          </a:p>
          <a:p>
            <a:pPr lvl="0" fontAlgn="base"/>
            <a:r>
              <a:rPr lang="en-US" sz="1800" b="1" dirty="0">
                <a:solidFill>
                  <a:srgbClr val="6600FF"/>
                </a:solidFill>
              </a:rPr>
              <a:t>Achy, stiff joints</a:t>
            </a:r>
          </a:p>
          <a:p>
            <a:pPr lvl="0" fontAlgn="base"/>
            <a:r>
              <a:rPr lang="en-US" sz="1800" b="1" dirty="0">
                <a:solidFill>
                  <a:srgbClr val="0000FF"/>
                </a:solidFill>
              </a:rPr>
              <a:t>http://www.eatfatgetthin.com/</a:t>
            </a:r>
          </a:p>
          <a:p>
            <a:pPr marL="285750" indent="-285750">
              <a:buFont typeface="Arial" panose="020B0604020202020204" pitchFamily="34" charset="0"/>
              <a:buChar char="•"/>
            </a:pPr>
            <a:endParaRPr lang="en-US" sz="1800" b="1" dirty="0">
              <a:solidFill>
                <a:srgbClr val="6600FF"/>
              </a:solidFill>
            </a:endParaRPr>
          </a:p>
        </p:txBody>
      </p:sp>
      <p:pic>
        <p:nvPicPr>
          <p:cNvPr id="1028" name="Picture 4" descr="C:\Users\Anu\AppData\Local\Microsoft\Windows\Temporary Internet Files\Content.IE5\21BWZ02T\Sugar-cartoon-c274485_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52400"/>
            <a:ext cx="1112520" cy="143551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nu\AppData\Local\Microsoft\Windows\Temporary Internet Files\Content.IE5\21BWZ02T\78953153[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225836"/>
            <a:ext cx="1790700" cy="10274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BB6D6D8-6AEA-4EA8-A7F0-CF8E4228D7D1}"/>
              </a:ext>
            </a:extLst>
          </p:cNvPr>
          <p:cNvPicPr>
            <a:picLocks noChangeAspect="1"/>
          </p:cNvPicPr>
          <p:nvPr/>
        </p:nvPicPr>
        <p:blipFill>
          <a:blip r:embed="rId8"/>
          <a:stretch>
            <a:fillRect/>
          </a:stretch>
        </p:blipFill>
        <p:spPr>
          <a:xfrm>
            <a:off x="9658350" y="6343255"/>
            <a:ext cx="2219136" cy="286537"/>
          </a:xfrm>
          <a:prstGeom prst="rect">
            <a:avLst/>
          </a:prstGeom>
        </p:spPr>
      </p:pic>
    </p:spTree>
    <p:extLst>
      <p:ext uri="{BB962C8B-B14F-4D97-AF65-F5344CB8AC3E}">
        <p14:creationId xmlns:p14="http://schemas.microsoft.com/office/powerpoint/2010/main" val="220160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76201"/>
            <a:ext cx="7772400" cy="381000"/>
          </a:xfrm>
        </p:spPr>
        <p:txBody>
          <a:bodyPr>
            <a:normAutofit fontScale="90000"/>
          </a:bodyPr>
          <a:lstStyle/>
          <a:p>
            <a:r>
              <a:rPr lang="en-US" b="1" dirty="0">
                <a:solidFill>
                  <a:srgbClr val="0000FF"/>
                </a:solidFill>
              </a:rPr>
              <a:t>2020 New FDA Food Labels</a:t>
            </a:r>
          </a:p>
        </p:txBody>
      </p:sp>
      <p:sp>
        <p:nvSpPr>
          <p:cNvPr id="3" name="Subtitle 2"/>
          <p:cNvSpPr>
            <a:spLocks noGrp="1"/>
          </p:cNvSpPr>
          <p:nvPr>
            <p:ph type="subTitle" idx="1"/>
          </p:nvPr>
        </p:nvSpPr>
        <p:spPr>
          <a:xfrm>
            <a:off x="404070" y="457201"/>
            <a:ext cx="8382000" cy="6400800"/>
          </a:xfrm>
        </p:spPr>
        <p:txBody>
          <a:bodyPr>
            <a:normAutofit lnSpcReduction="10000"/>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b="1" dirty="0">
              <a:solidFill>
                <a:srgbClr val="0000FF"/>
              </a:solidFill>
            </a:endParaRPr>
          </a:p>
          <a:p>
            <a:endParaRPr lang="en-US" sz="1600" b="1" dirty="0">
              <a:solidFill>
                <a:srgbClr val="0000FF"/>
              </a:solidFill>
            </a:endParaRPr>
          </a:p>
          <a:p>
            <a:endParaRPr lang="en-US" sz="1600" b="1" dirty="0">
              <a:solidFill>
                <a:srgbClr val="0000FF"/>
              </a:solidFill>
            </a:endParaRPr>
          </a:p>
          <a:p>
            <a:endParaRPr lang="en-US" sz="1600" b="1" dirty="0">
              <a:solidFill>
                <a:srgbClr val="0000FF"/>
              </a:solidFill>
            </a:endParaRPr>
          </a:p>
          <a:p>
            <a:endParaRPr lang="en-US" sz="1600" b="1" dirty="0">
              <a:solidFill>
                <a:srgbClr val="0000FF"/>
              </a:solidFill>
            </a:endParaRPr>
          </a:p>
          <a:p>
            <a:endParaRPr lang="en-US" sz="1600" b="1" dirty="0">
              <a:solidFill>
                <a:srgbClr val="0000FF"/>
              </a:solidFill>
            </a:endParaRPr>
          </a:p>
          <a:p>
            <a:endParaRPr lang="en-US" sz="1600" b="1" dirty="0">
              <a:solidFill>
                <a:srgbClr val="0000FF"/>
              </a:solidFill>
            </a:endParaRPr>
          </a:p>
          <a:p>
            <a:endParaRPr lang="en-US" sz="1600" b="1" dirty="0">
              <a:solidFill>
                <a:srgbClr val="0000FF"/>
              </a:solidFill>
            </a:endParaRPr>
          </a:p>
          <a:p>
            <a:r>
              <a:rPr lang="en-US" sz="1600" b="1" dirty="0">
                <a:solidFill>
                  <a:srgbClr val="0000FF"/>
                </a:solidFill>
              </a:rPr>
              <a:t>http://www.fda.gov/Food/GuidanceRegulation/GuidanceDocumentsRegulatoryInformation/LabelingNutrition/ucm385663.htm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201" y="838201"/>
            <a:ext cx="4343400" cy="5010150"/>
          </a:xfrm>
          <a:prstGeom prst="rect">
            <a:avLst/>
          </a:prstGeom>
        </p:spPr>
      </p:pic>
      <p:pic>
        <p:nvPicPr>
          <p:cNvPr id="1026" name="Picture 2" descr="Image result for 2020 food label">
            <a:extLst>
              <a:ext uri="{FF2B5EF4-FFF2-40B4-BE49-F238E27FC236}">
                <a16:creationId xmlns:a16="http://schemas.microsoft.com/office/drawing/2014/main" id="{0907A41D-8848-4D7D-B55C-272D5E154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333" y="919164"/>
            <a:ext cx="4791075" cy="4867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3639F3-845A-4048-A679-03F7BACB67EC}"/>
              </a:ext>
            </a:extLst>
          </p:cNvPr>
          <p:cNvPicPr>
            <a:picLocks noChangeAspect="1"/>
          </p:cNvPicPr>
          <p:nvPr/>
        </p:nvPicPr>
        <p:blipFill>
          <a:blip r:embed="rId4"/>
          <a:stretch>
            <a:fillRect/>
          </a:stretch>
        </p:blipFill>
        <p:spPr>
          <a:xfrm>
            <a:off x="9568794" y="6318180"/>
            <a:ext cx="2219136" cy="286537"/>
          </a:xfrm>
          <a:prstGeom prst="rect">
            <a:avLst/>
          </a:prstGeom>
        </p:spPr>
      </p:pic>
    </p:spTree>
    <p:extLst>
      <p:ext uri="{BB962C8B-B14F-4D97-AF65-F5344CB8AC3E}">
        <p14:creationId xmlns:p14="http://schemas.microsoft.com/office/powerpoint/2010/main" val="27353409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1784</Words>
  <Application>Microsoft Office PowerPoint</Application>
  <PresentationFormat>Widescreen</PresentationFormat>
  <Paragraphs>173</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  FOOD IS MEDICINE AN  INTRODUCTION  to  INTEGRATIVE NUTRITION </vt:lpstr>
      <vt:lpstr>Crossroads and Cliffs…</vt:lpstr>
      <vt:lpstr>  </vt:lpstr>
      <vt:lpstr>What is Integrative Medicine ?</vt:lpstr>
      <vt:lpstr>Inflammation is the new bad guy….</vt:lpstr>
      <vt:lpstr>The Anti-Inflammatory Diet </vt:lpstr>
      <vt:lpstr>The Dirty Dozen. The Clean Fifteen</vt:lpstr>
      <vt:lpstr>Eat Fat, Get Thin  Dr. Mark Hyman</vt:lpstr>
      <vt:lpstr>2020 New FDA Food Labels</vt:lpstr>
      <vt:lpstr>Supplements</vt:lpstr>
      <vt:lpstr>MINDLESS EATING</vt:lpstr>
      <vt:lpstr>Obesogens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dc:creator>
  <cp:lastModifiedBy>Anu</cp:lastModifiedBy>
  <cp:revision>4</cp:revision>
  <dcterms:created xsi:type="dcterms:W3CDTF">2021-02-04T14:23:09Z</dcterms:created>
  <dcterms:modified xsi:type="dcterms:W3CDTF">2021-02-04T15:00:00Z</dcterms:modified>
</cp:coreProperties>
</file>